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61" r:id="rId3"/>
    <p:sldId id="258" r:id="rId4"/>
    <p:sldId id="259"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724" y="-28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5C24C-6B7A-44AD-9892-7ABC4CC46C0E}" type="datetimeFigureOut">
              <a:rPr lang="en-US" smtClean="0"/>
              <a:t>7/8/2016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7BD68-A371-4EBC-850A-574289F101AD}" type="slidenum">
              <a:rPr lang="en-US" smtClean="0"/>
              <a:t>‹#›</a:t>
            </a:fld>
            <a:endParaRPr lang="en-US"/>
          </a:p>
        </p:txBody>
      </p:sp>
    </p:spTree>
    <p:extLst>
      <p:ext uri="{BB962C8B-B14F-4D97-AF65-F5344CB8AC3E}">
        <p14:creationId xmlns:p14="http://schemas.microsoft.com/office/powerpoint/2010/main" val="306434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5D77BD68-A371-4EBC-850A-574289F101AD}" type="slidenum">
              <a:rPr lang="en-US" smtClean="0"/>
              <a:t>1</a:t>
            </a:fld>
            <a:endParaRPr lang="en-US"/>
          </a:p>
        </p:txBody>
      </p:sp>
    </p:spTree>
    <p:extLst>
      <p:ext uri="{BB962C8B-B14F-4D97-AF65-F5344CB8AC3E}">
        <p14:creationId xmlns:p14="http://schemas.microsoft.com/office/powerpoint/2010/main" val="80176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7BD68-A371-4EBC-850A-574289F101AD}" type="slidenum">
              <a:rPr lang="en-US" smtClean="0"/>
              <a:t>2</a:t>
            </a:fld>
            <a:endParaRPr lang="en-US"/>
          </a:p>
        </p:txBody>
      </p:sp>
    </p:spTree>
    <p:extLst>
      <p:ext uri="{BB962C8B-B14F-4D97-AF65-F5344CB8AC3E}">
        <p14:creationId xmlns:p14="http://schemas.microsoft.com/office/powerpoint/2010/main" val="10881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31724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48149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5423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87009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89B8C-DF7F-4325-B092-A3C31881B1E9}"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14580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89B8C-DF7F-4325-B092-A3C31881B1E9}"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230092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89B8C-DF7F-4325-B092-A3C31881B1E9}"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9164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89B8C-DF7F-4325-B092-A3C31881B1E9}"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3651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89B8C-DF7F-4325-B092-A3C31881B1E9}"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69234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89B8C-DF7F-4325-B092-A3C31881B1E9}"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177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89B8C-DF7F-4325-B092-A3C31881B1E9}"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289123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B89B8C-DF7F-4325-B092-A3C31881B1E9}" type="datetimeFigureOut">
              <a:rPr lang="en-US" smtClean="0"/>
              <a:t>7/8/2016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8250135-D505-4F1C-A288-562486D50406}" type="slidenum">
              <a:rPr lang="en-US" smtClean="0"/>
              <a:t>‹#›</a:t>
            </a:fld>
            <a:endParaRPr lang="en-US"/>
          </a:p>
        </p:txBody>
      </p:sp>
    </p:spTree>
    <p:extLst>
      <p:ext uri="{BB962C8B-B14F-4D97-AF65-F5344CB8AC3E}">
        <p14:creationId xmlns:p14="http://schemas.microsoft.com/office/powerpoint/2010/main" val="14039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76199"/>
            <a:ext cx="6858000" cy="533401"/>
          </a:xfrm>
          <a:prstGeom prst="rect">
            <a:avLst/>
          </a:prstGeom>
          <a:solidFill>
            <a:schemeClr val="tx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solidFill>
                <a:latin typeface="Impact" panose="020B0806030902050204" pitchFamily="34" charset="0"/>
                <a:ea typeface="Verdana" panose="020B0604030504040204" pitchFamily="34" charset="0"/>
                <a:cs typeface="Verdana" panose="020B0604030504040204" pitchFamily="34" charset="0"/>
              </a:rPr>
              <a:t>Community Impact</a:t>
            </a:r>
            <a:endParaRPr lang="en-US" dirty="0">
              <a:solidFill>
                <a:schemeClr val="bg1"/>
              </a:solidFill>
              <a:latin typeface="Impact" panose="020B080603090205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52400" y="685800"/>
            <a:ext cx="6553200" cy="1015663"/>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While it is important to share the values and inspiration of FIRST through building a robot, we volunteer our time in many community events to forge new paths and partnerships. One primary goal was to get young students inspired and to become involved in FIRST, the field of engineering, and to be leaders in science and technology.</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3" y="3932712"/>
            <a:ext cx="3603625"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1686342"/>
            <a:ext cx="1840675" cy="2123658"/>
          </a:xfrm>
          <a:prstGeom prst="rect">
            <a:avLst/>
          </a:prstGeom>
          <a:noFill/>
        </p:spPr>
        <p:txBody>
          <a:bodyPr wrap="square" rtlCol="0">
            <a:spAutoFit/>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3928 regularly visits our 17 sponsors to update them on our progress, as well as demo our robot. We do our best to keep in sufficient contact as well as making sure to recognize them for their generous support. </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6659" y="1738384"/>
            <a:ext cx="3042062" cy="202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720399" y="3945577"/>
            <a:ext cx="2614056" cy="2492990"/>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To broaden our impact, we work with other teams to demonstrate our robot and spread the message of FIRST at events hosted by the Science Center of Iowa, including the Girls in Science Festival and the Mini Maker Faire. In addition, we showcase our team at events such as the 4-H Gala, the Iowa State Fair, Ames 4</a:t>
            </a:r>
            <a:r>
              <a:rPr lang="en-US" sz="12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1200" dirty="0" smtClean="0">
                <a:latin typeface="Verdana" panose="020B0604030504040204" pitchFamily="34" charset="0"/>
                <a:ea typeface="Verdana" panose="020B0604030504040204" pitchFamily="34" charset="0"/>
                <a:cs typeface="Verdana" panose="020B0604030504040204" pitchFamily="34" charset="0"/>
              </a:rPr>
              <a:t> of July parade, and 23 other events.</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612" y="6775554"/>
            <a:ext cx="3238500" cy="2151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336591" y="6705600"/>
            <a:ext cx="2679618" cy="2123658"/>
          </a:xfrm>
          <a:prstGeom prst="rect">
            <a:avLst/>
          </a:prstGeom>
          <a:noFill/>
        </p:spPr>
        <p:txBody>
          <a:bodyPr wrap="square" rtlCol="0">
            <a:spAutoFit/>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To further spread the values and opportunities of FIRST, Team Neutrino has mentored each of the Ames FLL teams since the year of the World Class Challenge. In 2015, Team Neutrino started an FLL Jr. program called Club Quark, this year expanding the program to include 11 teams, all mentored by individual Neutrinos. </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1835" t="22675" r="31266" b="8023"/>
          <a:stretch/>
        </p:blipFill>
        <p:spPr>
          <a:xfrm>
            <a:off x="281714" y="1911311"/>
            <a:ext cx="1394686" cy="1746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735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5798"/>
            <a:ext cx="6858000" cy="533401"/>
          </a:xfrm>
          <a:prstGeom prst="rect">
            <a:avLst/>
          </a:prstGeom>
          <a:solidFill>
            <a:srgbClr val="FF6600"/>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latin typeface="Impact" panose="020B0806030902050204" pitchFamily="34" charset="0"/>
                <a:ea typeface="Verdana" panose="020B0604030504040204" pitchFamily="34" charset="0"/>
                <a:cs typeface="Verdana" panose="020B0604030504040204" pitchFamily="34" charset="0"/>
              </a:rPr>
              <a:t>What is </a:t>
            </a:r>
            <a:r>
              <a:rPr lang="en-US" dirty="0" smtClean="0">
                <a:latin typeface="Impact" panose="020B0806030902050204" pitchFamily="34" charset="0"/>
                <a:ea typeface="Verdana" panose="020B0604030504040204" pitchFamily="34" charset="0"/>
                <a:cs typeface="Verdana" panose="020B0604030504040204" pitchFamily="34" charset="0"/>
              </a:rPr>
              <a:t>FIRST?</a:t>
            </a:r>
            <a:endParaRPr lang="en-US" dirty="0">
              <a:latin typeface="Impact" panose="020B080603090205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0" y="1"/>
            <a:ext cx="6858000" cy="609600"/>
          </a:xfrm>
          <a:prstGeom prst="rect">
            <a:avLst/>
          </a:prstGeom>
          <a:solidFill>
            <a:schemeClr val="bg1">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solidFill>
                <a:schemeClr val="bg1"/>
              </a:solidFill>
            </a:endParaRPr>
          </a:p>
        </p:txBody>
      </p:sp>
      <p:sp>
        <p:nvSpPr>
          <p:cNvPr id="6" name="TextBox 5"/>
          <p:cNvSpPr txBox="1"/>
          <p:nvPr/>
        </p:nvSpPr>
        <p:spPr>
          <a:xfrm>
            <a:off x="1905000" y="2286000"/>
            <a:ext cx="4572000" cy="1384995"/>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The mission of FIRST is to inspire young people </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to become future leaders in science and technology by engaging them in exciting mentor-based programs that build proficiency in science, engineering and technology, inspire innovation, and foster soft skills such as self-confidence,  communication, ingenuity, and leadership.</a:t>
            </a:r>
          </a:p>
          <a:p>
            <a:endParaRPr lang="en-US" sz="1200" i="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318" y="1270065"/>
            <a:ext cx="1436821" cy="1078740"/>
          </a:xfrm>
          <a:prstGeom prst="rect">
            <a:avLst/>
          </a:prstGeom>
        </p:spPr>
      </p:pic>
      <p:sp>
        <p:nvSpPr>
          <p:cNvPr id="7" name="TextBox 6"/>
          <p:cNvSpPr txBox="1"/>
          <p:nvPr/>
        </p:nvSpPr>
        <p:spPr>
          <a:xfrm>
            <a:off x="173182" y="1302280"/>
            <a:ext cx="5638800" cy="923330"/>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FIRST® stands for </a:t>
            </a:r>
            <a:r>
              <a:rPr lang="en-US" b="1" u="sng" dirty="0" err="1">
                <a:latin typeface="Verdana" panose="020B0604030504040204" pitchFamily="34" charset="0"/>
                <a:ea typeface="Verdana" panose="020B0604030504040204" pitchFamily="34" charset="0"/>
                <a:cs typeface="Verdana" panose="020B0604030504040204" pitchFamily="34" charset="0"/>
              </a:rPr>
              <a:t>F</a:t>
            </a:r>
            <a:r>
              <a:rPr lang="en-US" b="1" dirty="0" err="1">
                <a:latin typeface="Verdana" panose="020B0604030504040204" pitchFamily="34" charset="0"/>
                <a:ea typeface="Verdana" panose="020B0604030504040204" pitchFamily="34" charset="0"/>
                <a:cs typeface="Verdana" panose="020B0604030504040204" pitchFamily="34" charset="0"/>
              </a:rPr>
              <a:t>or</a:t>
            </a:r>
            <a:r>
              <a:rPr lang="en-US" b="1" dirty="0">
                <a:latin typeface="Verdana" panose="020B0604030504040204" pitchFamily="34" charset="0"/>
                <a:ea typeface="Verdana" panose="020B0604030504040204" pitchFamily="34" charset="0"/>
                <a:cs typeface="Verdana" panose="020B0604030504040204" pitchFamily="34" charset="0"/>
              </a:rPr>
              <a:t> </a:t>
            </a:r>
            <a:r>
              <a:rPr lang="en-US" b="1" u="sng" dirty="0">
                <a:latin typeface="Verdana" panose="020B0604030504040204" pitchFamily="34" charset="0"/>
                <a:ea typeface="Verdana" panose="020B0604030504040204" pitchFamily="34" charset="0"/>
                <a:cs typeface="Verdana" panose="020B0604030504040204" pitchFamily="34" charset="0"/>
              </a:rPr>
              <a:t>I</a:t>
            </a:r>
            <a:r>
              <a:rPr lang="en-US" b="1" dirty="0">
                <a:latin typeface="Verdana" panose="020B0604030504040204" pitchFamily="34" charset="0"/>
                <a:ea typeface="Verdana" panose="020B0604030504040204" pitchFamily="34" charset="0"/>
                <a:cs typeface="Verdana" panose="020B0604030504040204" pitchFamily="34" charset="0"/>
              </a:rPr>
              <a:t>nspiration and </a:t>
            </a:r>
            <a:r>
              <a:rPr lang="en-US" b="1" u="sng" dirty="0">
                <a:latin typeface="Verdana" panose="020B0604030504040204" pitchFamily="34" charset="0"/>
                <a:ea typeface="Verdana" panose="020B0604030504040204" pitchFamily="34" charset="0"/>
                <a:cs typeface="Verdana" panose="020B0604030504040204" pitchFamily="34" charset="0"/>
              </a:rPr>
              <a:t>R</a:t>
            </a:r>
            <a:r>
              <a:rPr lang="en-US" b="1" dirty="0">
                <a:latin typeface="Verdana" panose="020B0604030504040204" pitchFamily="34" charset="0"/>
                <a:ea typeface="Verdana" panose="020B0604030504040204" pitchFamily="34" charset="0"/>
                <a:cs typeface="Verdana" panose="020B0604030504040204" pitchFamily="34" charset="0"/>
              </a:rPr>
              <a:t>ecognition of </a:t>
            </a:r>
            <a:r>
              <a:rPr lang="en-US" b="1" u="sng" dirty="0">
                <a:latin typeface="Verdana" panose="020B0604030504040204" pitchFamily="34" charset="0"/>
                <a:ea typeface="Verdana" panose="020B0604030504040204" pitchFamily="34" charset="0"/>
                <a:cs typeface="Verdana" panose="020B0604030504040204" pitchFamily="34" charset="0"/>
              </a:rPr>
              <a:t>S</a:t>
            </a:r>
            <a:r>
              <a:rPr lang="en-US" b="1" dirty="0">
                <a:latin typeface="Verdana" panose="020B0604030504040204" pitchFamily="34" charset="0"/>
                <a:ea typeface="Verdana" panose="020B0604030504040204" pitchFamily="34" charset="0"/>
                <a:cs typeface="Verdana" panose="020B0604030504040204" pitchFamily="34" charset="0"/>
              </a:rPr>
              <a:t>cience and </a:t>
            </a:r>
            <a:r>
              <a:rPr lang="en-US" b="1" u="sng" dirty="0">
                <a:latin typeface="Verdana" panose="020B0604030504040204" pitchFamily="34" charset="0"/>
                <a:ea typeface="Verdana" panose="020B0604030504040204" pitchFamily="34" charset="0"/>
                <a:cs typeface="Verdana" panose="020B0604030504040204" pitchFamily="34" charset="0"/>
              </a:rPr>
              <a:t>T</a:t>
            </a:r>
            <a:r>
              <a:rPr lang="en-US" b="1" dirty="0">
                <a:latin typeface="Verdana" panose="020B0604030504040204" pitchFamily="34" charset="0"/>
                <a:ea typeface="Verdana" panose="020B0604030504040204" pitchFamily="34" charset="0"/>
                <a:cs typeface="Verdana" panose="020B0604030504040204" pitchFamily="34" charset="0"/>
              </a:rPr>
              <a:t>echnology. </a:t>
            </a:r>
          </a:p>
          <a:p>
            <a:endParaRPr lang="en-US" dirty="0"/>
          </a:p>
        </p:txBody>
      </p:sp>
      <p:sp>
        <p:nvSpPr>
          <p:cNvPr id="8" name="TextBox 7"/>
          <p:cNvSpPr txBox="1"/>
          <p:nvPr/>
        </p:nvSpPr>
        <p:spPr>
          <a:xfrm>
            <a:off x="457200" y="3733800"/>
            <a:ext cx="3733800" cy="1846659"/>
          </a:xfrm>
          <a:prstGeom prst="rect">
            <a:avLst/>
          </a:prstGeom>
          <a:noFill/>
        </p:spPr>
        <p:txBody>
          <a:bodyPr wrap="square" rtlCol="0">
            <a:spAutoFit/>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The program follows kids from kindergarten all </a:t>
            </a:r>
            <a:r>
              <a:rPr lang="en-US" sz="1200" dirty="0" smtClean="0">
                <a:latin typeface="Verdana" panose="020B0604030504040204" pitchFamily="34" charset="0"/>
                <a:ea typeface="Verdana" panose="020B0604030504040204" pitchFamily="34" charset="0"/>
                <a:cs typeface="Verdana" panose="020B0604030504040204" pitchFamily="34" charset="0"/>
              </a:rPr>
              <a:t>the way </a:t>
            </a:r>
            <a:r>
              <a:rPr lang="en-US" sz="1200" dirty="0">
                <a:latin typeface="Verdana" panose="020B0604030504040204" pitchFamily="34" charset="0"/>
                <a:ea typeface="Verdana" panose="020B0604030504040204" pitchFamily="34" charset="0"/>
                <a:cs typeface="Verdana" panose="020B0604030504040204" pitchFamily="34" charset="0"/>
              </a:rPr>
              <a:t>through high school, starting with </a:t>
            </a:r>
            <a:r>
              <a:rPr lang="en-US" sz="1200" dirty="0" smtClean="0">
                <a:latin typeface="Verdana" panose="020B0604030504040204" pitchFamily="34" charset="0"/>
                <a:ea typeface="Verdana" panose="020B0604030504040204" pitchFamily="34" charset="0"/>
                <a:cs typeface="Verdana" panose="020B0604030504040204" pitchFamily="34" charset="0"/>
              </a:rPr>
              <a:t>FIRST Lego </a:t>
            </a:r>
            <a:r>
              <a:rPr lang="en-US" sz="1200" dirty="0">
                <a:latin typeface="Verdana" panose="020B0604030504040204" pitchFamily="34" charset="0"/>
                <a:ea typeface="Verdana" panose="020B0604030504040204" pitchFamily="34" charset="0"/>
                <a:cs typeface="Verdana" panose="020B0604030504040204" pitchFamily="34" charset="0"/>
              </a:rPr>
              <a:t>League Jr. for grades K-3, then FIRST Lego League (FLL) for </a:t>
            </a:r>
            <a:r>
              <a:rPr lang="en-US" sz="1200" dirty="0" smtClean="0">
                <a:latin typeface="Verdana" panose="020B0604030504040204" pitchFamily="34" charset="0"/>
                <a:ea typeface="Verdana" panose="020B0604030504040204" pitchFamily="34" charset="0"/>
                <a:cs typeface="Verdana" panose="020B0604030504040204" pitchFamily="34" charset="0"/>
              </a:rPr>
              <a:t>grades 4-8</a:t>
            </a:r>
            <a:r>
              <a:rPr lang="en-US" sz="1200" dirty="0">
                <a:latin typeface="Verdana" panose="020B0604030504040204" pitchFamily="34" charset="0"/>
                <a:ea typeface="Verdana" panose="020B0604030504040204" pitchFamily="34" charset="0"/>
                <a:cs typeface="Verdana" panose="020B0604030504040204" pitchFamily="34" charset="0"/>
              </a:rPr>
              <a:t>. FIRST Tech Challenge (FTC) and the FIRST Robotics Challenge (FRC) are for high school students wanting to gain firsthand experience in the engineering world.</a:t>
            </a:r>
          </a:p>
          <a:p>
            <a:endParaRPr lang="en-US" dirty="0"/>
          </a:p>
        </p:txBody>
      </p:sp>
      <p:sp>
        <p:nvSpPr>
          <p:cNvPr id="12" name="Rectangle 11"/>
          <p:cNvSpPr/>
          <p:nvPr/>
        </p:nvSpPr>
        <p:spPr>
          <a:xfrm>
            <a:off x="0" y="6781800"/>
            <a:ext cx="6858000" cy="2060138"/>
          </a:xfrm>
          <a:prstGeom prst="rect">
            <a:avLst/>
          </a:prstGeom>
          <a:solidFill>
            <a:srgbClr val="FF66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2028556" y="5562600"/>
            <a:ext cx="4829444" cy="1292662"/>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Founded by Dean </a:t>
            </a:r>
            <a:r>
              <a:rPr lang="en-US" sz="1200" dirty="0" err="1">
                <a:latin typeface="Verdana" panose="020B0604030504040204" pitchFamily="34" charset="0"/>
                <a:ea typeface="Verdana" panose="020B0604030504040204" pitchFamily="34" charset="0"/>
                <a:cs typeface="Verdana" panose="020B0604030504040204" pitchFamily="34" charset="0"/>
              </a:rPr>
              <a:t>Kamen</a:t>
            </a:r>
            <a:r>
              <a:rPr lang="en-US" sz="1200" dirty="0">
                <a:latin typeface="Verdana" panose="020B0604030504040204" pitchFamily="34" charset="0"/>
                <a:ea typeface="Verdana" panose="020B0604030504040204" pitchFamily="34" charset="0"/>
                <a:cs typeface="Verdana" panose="020B0604030504040204" pitchFamily="34" charset="0"/>
              </a:rPr>
              <a:t> in 1989, FIRST develops accessible, innovative programs to motivate young people to pursue education and  career opportunities in science, technology, engineering, and math, while building self-confidence, knowledge, and life skills.</a:t>
            </a:r>
          </a:p>
          <a:p>
            <a:endParaRPr lang="en-US" dirty="0"/>
          </a:p>
        </p:txBody>
      </p:sp>
      <p:sp>
        <p:nvSpPr>
          <p:cNvPr id="10" name="TextBox 9"/>
          <p:cNvSpPr txBox="1"/>
          <p:nvPr/>
        </p:nvSpPr>
        <p:spPr>
          <a:xfrm>
            <a:off x="876300" y="8863134"/>
            <a:ext cx="5105400" cy="553998"/>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For more information about FIRST, visit </a:t>
            </a:r>
            <a:r>
              <a:rPr lang="en-US" sz="1200" dirty="0" smtClean="0">
                <a:latin typeface="Verdana" panose="020B0604030504040204" pitchFamily="34" charset="0"/>
                <a:ea typeface="Verdana" panose="020B0604030504040204" pitchFamily="34" charset="0"/>
                <a:cs typeface="Verdana" panose="020B0604030504040204" pitchFamily="34" charset="0"/>
              </a:rPr>
              <a:t>www.firstinspires.org</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34200"/>
            <a:ext cx="6858000" cy="179300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5932" t="27046" r="26840" b="23700"/>
          <a:stretch/>
        </p:blipFill>
        <p:spPr>
          <a:xfrm>
            <a:off x="4267201" y="3657600"/>
            <a:ext cx="2362200" cy="1757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2879" t="37850" r="25390" b="17590"/>
          <a:stretch/>
        </p:blipFill>
        <p:spPr>
          <a:xfrm>
            <a:off x="228600" y="5265608"/>
            <a:ext cx="1702974" cy="136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3188" t="17108" r="23448" b="18441"/>
          <a:stretch/>
        </p:blipFill>
        <p:spPr>
          <a:xfrm>
            <a:off x="228600" y="2109921"/>
            <a:ext cx="1485139" cy="1471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436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295399"/>
            <a:ext cx="6858000" cy="533401"/>
          </a:xfrm>
          <a:prstGeom prst="rect">
            <a:avLst/>
          </a:prstGeom>
          <a:solidFill>
            <a:schemeClr val="tx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solidFill>
                <a:latin typeface="Impact" panose="020B0806030902050204" pitchFamily="34" charset="0"/>
              </a:rPr>
              <a:t>What we Do</a:t>
            </a:r>
            <a:endParaRPr lang="en-US" dirty="0">
              <a:solidFill>
                <a:schemeClr val="bg1"/>
              </a:solidFill>
              <a:latin typeface="Impact" panose="020B0806030902050204" pitchFamily="34" charset="0"/>
            </a:endParaRPr>
          </a:p>
        </p:txBody>
      </p:sp>
      <p:sp>
        <p:nvSpPr>
          <p:cNvPr id="5" name="Title 1"/>
          <p:cNvSpPr txBox="1">
            <a:spLocks/>
          </p:cNvSpPr>
          <p:nvPr/>
        </p:nvSpPr>
        <p:spPr>
          <a:xfrm>
            <a:off x="0" y="0"/>
            <a:ext cx="6858000" cy="1219199"/>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6" name="TextBox 5"/>
          <p:cNvSpPr txBox="1"/>
          <p:nvPr/>
        </p:nvSpPr>
        <p:spPr>
          <a:xfrm>
            <a:off x="3657600" y="1898820"/>
            <a:ext cx="3124200" cy="2677656"/>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Each year FRC teams participate in a competition, the objectives of which are new each year. The new game is released in January of each year through a kickoff event which is televised by NASA and FIRST and broadcast all over the world! After kickoff, each team has 6 weeks to design, build, program and test a robot that fits in the given constraints of the game. After the six weeks have elapsed, the robot must be sealed for competition.</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52400" y="4343400"/>
            <a:ext cx="3624649" cy="2769989"/>
          </a:xfrm>
          <a:prstGeom prst="rect">
            <a:avLst/>
          </a:prstGeom>
          <a:noFill/>
        </p:spPr>
        <p:txBody>
          <a:bodyPr wrap="square" rtlCol="0">
            <a:spAutoFit/>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Regional competitions are held in major cities such as Minneapolis, Chicago, and Kansas City. These typically consist of 50-70 teams from anywhere in the world. Competitions occur over a period of 3 days including practice matches, qualification matches, elimination rounds and finals. It’s not all about winning the game, however. Teams are judged for areas including team spirit, community outreach, marketing, robot design, pit safety and appearance and above all “GRACIOUS </a:t>
            </a:r>
            <a:r>
              <a:rPr lang="en-US" sz="1200" dirty="0" smtClean="0">
                <a:latin typeface="Verdana" panose="020B0604030504040204" pitchFamily="34" charset="0"/>
                <a:ea typeface="Verdana" panose="020B0604030504040204" pitchFamily="34" charset="0"/>
                <a:cs typeface="Verdana" panose="020B0604030504040204" pitchFamily="34" charset="0"/>
              </a:rPr>
              <a:t>PROFESSIONALISM</a:t>
            </a:r>
            <a:r>
              <a:rPr lang="en-US" sz="1200" dirty="0">
                <a:latin typeface="Verdana" panose="020B0604030504040204" pitchFamily="34" charset="0"/>
                <a:ea typeface="Verdana" panose="020B0604030504040204" pitchFamily="34" charset="0"/>
                <a:cs typeface="Verdana" panose="020B0604030504040204" pitchFamily="34" charset="0"/>
              </a:rPr>
              <a:t>.”</a:t>
            </a: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3" name="TextBox 2"/>
          <p:cNvSpPr txBox="1"/>
          <p:nvPr/>
        </p:nvSpPr>
        <p:spPr>
          <a:xfrm>
            <a:off x="4419600" y="6705600"/>
            <a:ext cx="1981200" cy="2123658"/>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Over our five seasons, Team Neutrino has been awarded Highest Seated Rookie, Innovation in Control, Engineering Inspiration, and one of our team members was a Dean’s List finalist. </a:t>
            </a:r>
          </a:p>
          <a:p>
            <a:endParaRPr lang="en-US" sz="1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419600"/>
            <a:ext cx="2844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446" t="29741" r="16085" b="27402"/>
          <a:stretch/>
        </p:blipFill>
        <p:spPr>
          <a:xfrm>
            <a:off x="313407" y="6705600"/>
            <a:ext cx="4029993" cy="2153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9663" t="16752" r="18910" b="11482"/>
          <a:stretch/>
        </p:blipFill>
        <p:spPr>
          <a:xfrm>
            <a:off x="578571" y="1981200"/>
            <a:ext cx="3002829" cy="2262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485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434"/>
          <a:stretch/>
        </p:blipFill>
        <p:spPr>
          <a:xfrm>
            <a:off x="3108120" y="5257800"/>
            <a:ext cx="1504830" cy="1260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0" y="1904999"/>
            <a:ext cx="6858000" cy="533401"/>
          </a:xfrm>
          <a:prstGeom prst="rect">
            <a:avLst/>
          </a:prstGeom>
          <a:solidFill>
            <a:srgbClr val="FF6600"/>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mtClean="0">
                <a:latin typeface="Impact" panose="020B0806030902050204" pitchFamily="34" charset="0"/>
              </a:rPr>
              <a:t>Team Neutrino #3928</a:t>
            </a:r>
            <a:endParaRPr lang="en-US" dirty="0">
              <a:latin typeface="Impact" panose="020B0806030902050204" pitchFamily="34" charset="0"/>
            </a:endParaRPr>
          </a:p>
        </p:txBody>
      </p:sp>
      <p:sp>
        <p:nvSpPr>
          <p:cNvPr id="5" name="Title 1"/>
          <p:cNvSpPr txBox="1">
            <a:spLocks/>
          </p:cNvSpPr>
          <p:nvPr/>
        </p:nvSpPr>
        <p:spPr>
          <a:xfrm>
            <a:off x="0" y="1"/>
            <a:ext cx="6858000" cy="1828800"/>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solidFill>
                <a:schemeClr val="bg1"/>
              </a:solidFill>
            </a:endParaRPr>
          </a:p>
        </p:txBody>
      </p:sp>
      <p:sp>
        <p:nvSpPr>
          <p:cNvPr id="7" name="Rectangle 6"/>
          <p:cNvSpPr/>
          <p:nvPr/>
        </p:nvSpPr>
        <p:spPr>
          <a:xfrm>
            <a:off x="86499" y="2518718"/>
            <a:ext cx="2286000" cy="6001643"/>
          </a:xfrm>
          <a:prstGeom prst="rect">
            <a:avLst/>
          </a:prstGeom>
        </p:spPr>
        <p:txBody>
          <a:bodyPr wrap="square">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Team Neutrino faces the exciting challenge of building a robot to compete in FIRST Robotics Competition </a:t>
            </a:r>
            <a:r>
              <a:rPr lang="en-US" sz="1200" dirty="0" smtClean="0">
                <a:latin typeface="Verdana" panose="020B0604030504040204" pitchFamily="34" charset="0"/>
                <a:ea typeface="Verdana" panose="020B0604030504040204" pitchFamily="34" charset="0"/>
                <a:cs typeface="Verdana" panose="020B0604030504040204" pitchFamily="34" charset="0"/>
              </a:rPr>
              <a:t>(FRC) events. </a:t>
            </a:r>
            <a:r>
              <a:rPr lang="en-US" sz="1200" dirty="0">
                <a:latin typeface="Verdana" panose="020B0604030504040204" pitchFamily="34" charset="0"/>
                <a:ea typeface="Verdana" panose="020B0604030504040204" pitchFamily="34" charset="0"/>
                <a:cs typeface="Verdana" panose="020B0604030504040204" pitchFamily="34" charset="0"/>
              </a:rPr>
              <a:t>The </a:t>
            </a:r>
            <a:r>
              <a:rPr lang="en-US" sz="1200" dirty="0" smtClean="0">
                <a:latin typeface="Verdana" panose="020B0604030504040204" pitchFamily="34" charset="0"/>
                <a:ea typeface="Verdana" panose="020B0604030504040204" pitchFamily="34" charset="0"/>
                <a:cs typeface="Verdana" panose="020B0604030504040204" pitchFamily="34" charset="0"/>
              </a:rPr>
              <a:t>team was founded in 2012 and </a:t>
            </a:r>
            <a:r>
              <a:rPr lang="en-US" sz="1200" dirty="0">
                <a:latin typeface="Verdana" panose="020B0604030504040204" pitchFamily="34" charset="0"/>
                <a:ea typeface="Verdana" panose="020B0604030504040204" pitchFamily="34" charset="0"/>
                <a:cs typeface="Verdana" panose="020B0604030504040204" pitchFamily="34" charset="0"/>
              </a:rPr>
              <a:t>is </a:t>
            </a:r>
            <a:r>
              <a:rPr lang="en-US" sz="1200" dirty="0" smtClean="0">
                <a:latin typeface="Verdana" panose="020B0604030504040204" pitchFamily="34" charset="0"/>
                <a:ea typeface="Verdana" panose="020B0604030504040204" pitchFamily="34" charset="0"/>
                <a:cs typeface="Verdana" panose="020B0604030504040204" pitchFamily="34" charset="0"/>
              </a:rPr>
              <a:t>currently a Story County 4-H specialty club composed </a:t>
            </a:r>
            <a:r>
              <a:rPr lang="en-US" sz="1200" dirty="0">
                <a:latin typeface="Verdana" panose="020B0604030504040204" pitchFamily="34" charset="0"/>
                <a:ea typeface="Verdana" panose="020B0604030504040204" pitchFamily="34" charset="0"/>
                <a:cs typeface="Verdana" panose="020B0604030504040204" pitchFamily="34" charset="0"/>
              </a:rPr>
              <a:t>of high school students from </a:t>
            </a:r>
            <a:r>
              <a:rPr lang="en-US" sz="1200" dirty="0" smtClean="0">
                <a:latin typeface="Verdana" panose="020B0604030504040204" pitchFamily="34" charset="0"/>
                <a:ea typeface="Verdana" panose="020B0604030504040204" pitchFamily="34" charset="0"/>
                <a:cs typeface="Verdana" panose="020B0604030504040204" pitchFamily="34" charset="0"/>
              </a:rPr>
              <a:t>across the Story County area. Students </a:t>
            </a:r>
            <a:r>
              <a:rPr lang="en-US" sz="1200" dirty="0">
                <a:latin typeface="Verdana" panose="020B0604030504040204" pitchFamily="34" charset="0"/>
                <a:ea typeface="Verdana" panose="020B0604030504040204" pitchFamily="34" charset="0"/>
                <a:cs typeface="Verdana" panose="020B0604030504040204" pitchFamily="34" charset="0"/>
              </a:rPr>
              <a:t>work </a:t>
            </a:r>
            <a:r>
              <a:rPr lang="en-US" sz="1200" dirty="0" smtClean="0">
                <a:latin typeface="Verdana" panose="020B0604030504040204" pitchFamily="34" charset="0"/>
                <a:ea typeface="Verdana" panose="020B0604030504040204" pitchFamily="34" charset="0"/>
                <a:cs typeface="Verdana" panose="020B0604030504040204" pitchFamily="34" charset="0"/>
              </a:rPr>
              <a:t>along-side college and professional mentors to </a:t>
            </a:r>
            <a:r>
              <a:rPr lang="en-US" sz="1200" dirty="0">
                <a:latin typeface="Verdana" panose="020B0604030504040204" pitchFamily="34" charset="0"/>
                <a:ea typeface="Verdana" panose="020B0604030504040204" pitchFamily="34" charset="0"/>
                <a:cs typeface="Verdana" panose="020B0604030504040204" pitchFamily="34" charset="0"/>
              </a:rPr>
              <a:t>solve problems and learn about the field of engineering. Students </a:t>
            </a:r>
            <a:r>
              <a:rPr lang="en-US" sz="1200" dirty="0" smtClean="0">
                <a:latin typeface="Verdana" panose="020B0604030504040204" pitchFamily="34" charset="0"/>
                <a:ea typeface="Verdana" panose="020B0604030504040204" pitchFamily="34" charset="0"/>
                <a:cs typeface="Verdana" panose="020B0604030504040204" pitchFamily="34" charset="0"/>
              </a:rPr>
              <a:t>are responsible </a:t>
            </a:r>
            <a:r>
              <a:rPr lang="en-US" sz="1200" dirty="0">
                <a:latin typeface="Verdana" panose="020B0604030504040204" pitchFamily="34" charset="0"/>
                <a:ea typeface="Verdana" panose="020B0604030504040204" pitchFamily="34" charset="0"/>
                <a:cs typeface="Verdana" panose="020B0604030504040204" pitchFamily="34" charset="0"/>
              </a:rPr>
              <a:t>for </a:t>
            </a:r>
            <a:r>
              <a:rPr lang="en-US" sz="1200" dirty="0" smtClean="0">
                <a:latin typeface="Verdana" panose="020B0604030504040204" pitchFamily="34" charset="0"/>
                <a:ea typeface="Verdana" panose="020B0604030504040204" pitchFamily="34" charset="0"/>
                <a:cs typeface="Verdana" panose="020B0604030504040204" pitchFamily="34" charset="0"/>
              </a:rPr>
              <a:t>building  the robot, marketing     </a:t>
            </a:r>
            <a:r>
              <a:rPr lang="en-US" sz="1200" dirty="0">
                <a:latin typeface="Verdana" panose="020B0604030504040204" pitchFamily="34" charset="0"/>
                <a:ea typeface="Verdana" panose="020B0604030504040204" pitchFamily="34" charset="0"/>
                <a:cs typeface="Verdana" panose="020B0604030504040204" pitchFamily="34" charset="0"/>
              </a:rPr>
              <a:t>the team, creating a positive team image, designing a </a:t>
            </a:r>
            <a:r>
              <a:rPr lang="en-US" sz="1200" dirty="0" smtClean="0">
                <a:latin typeface="Verdana" panose="020B0604030504040204" pitchFamily="34" charset="0"/>
                <a:ea typeface="Verdana" panose="020B0604030504040204" pitchFamily="34" charset="0"/>
                <a:cs typeface="Verdana" panose="020B0604030504040204" pitchFamily="34" charset="0"/>
              </a:rPr>
              <a:t>website, and fundraising</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 Members of Team Neutrino also volunteer </a:t>
            </a:r>
            <a:r>
              <a:rPr lang="en-US" sz="1200" dirty="0">
                <a:latin typeface="Verdana" panose="020B0604030504040204" pitchFamily="34" charset="0"/>
                <a:ea typeface="Verdana" panose="020B0604030504040204" pitchFamily="34" charset="0"/>
                <a:cs typeface="Verdana" panose="020B0604030504040204" pitchFamily="34" charset="0"/>
              </a:rPr>
              <a:t>their time to community events such as mentoring children </a:t>
            </a:r>
            <a:r>
              <a:rPr lang="en-US" sz="1200" dirty="0" smtClean="0">
                <a:latin typeface="Verdana" panose="020B0604030504040204" pitchFamily="34" charset="0"/>
                <a:ea typeface="Verdana" panose="020B0604030504040204" pitchFamily="34" charset="0"/>
                <a:cs typeface="Verdana" panose="020B0604030504040204" pitchFamily="34" charset="0"/>
              </a:rPr>
              <a:t>through summer </a:t>
            </a:r>
            <a:r>
              <a:rPr lang="en-US" sz="1200" dirty="0">
                <a:latin typeface="Verdana" panose="020B0604030504040204" pitchFamily="34" charset="0"/>
                <a:ea typeface="Verdana" panose="020B0604030504040204" pitchFamily="34" charset="0"/>
                <a:cs typeface="Verdana" panose="020B0604030504040204" pitchFamily="34" charset="0"/>
              </a:rPr>
              <a:t>camps, providing </a:t>
            </a:r>
            <a:r>
              <a:rPr lang="en-US" sz="1200" dirty="0" smtClean="0">
                <a:latin typeface="Verdana" panose="020B0604030504040204" pitchFamily="34" charset="0"/>
                <a:ea typeface="Verdana" panose="020B0604030504040204" pitchFamily="34" charset="0"/>
                <a:cs typeface="Verdana" panose="020B0604030504040204" pitchFamily="34" charset="0"/>
              </a:rPr>
              <a:t>robot demonstrations </a:t>
            </a:r>
            <a:r>
              <a:rPr lang="en-US" sz="1200" dirty="0">
                <a:latin typeface="Verdana" panose="020B0604030504040204" pitchFamily="34" charset="0"/>
                <a:ea typeface="Verdana" panose="020B0604030504040204" pitchFamily="34" charset="0"/>
                <a:cs typeface="Verdana" panose="020B0604030504040204" pitchFamily="34" charset="0"/>
              </a:rPr>
              <a:t>and doing community service projects</a:t>
            </a:r>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sz="1200" dirty="0" smtClean="0">
              <a:effectLst/>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6204" t="13438" r="2407" b="16465"/>
          <a:stretch/>
        </p:blipFill>
        <p:spPr>
          <a:xfrm rot="5400000">
            <a:off x="2178464" y="5782362"/>
            <a:ext cx="1089297" cy="802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656" y="4495800"/>
            <a:ext cx="1130822" cy="751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234" y="4104046"/>
            <a:ext cx="2576475" cy="2617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8051" r="10995" b="9221"/>
          <a:stretch/>
        </p:blipFill>
        <p:spPr>
          <a:xfrm>
            <a:off x="2322028" y="2552596"/>
            <a:ext cx="2110595" cy="2095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2624" y="2554213"/>
            <a:ext cx="2349176" cy="156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416" r="8673" b="30528"/>
          <a:stretch/>
        </p:blipFill>
        <p:spPr bwMode="auto">
          <a:xfrm>
            <a:off x="2322027" y="4488853"/>
            <a:ext cx="896185" cy="118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029" y="6559459"/>
            <a:ext cx="4459772" cy="2508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205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717</Words>
  <Application>Microsoft Office PowerPoint</Application>
  <PresentationFormat>On-screen Show (4:3)</PresentationFormat>
  <Paragraphs>19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Impact</vt:lpstr>
      <vt:lpstr>Verdana</vt:lpstr>
      <vt:lpstr>Office Theme</vt:lpstr>
      <vt:lpstr>PowerPoint Presentation</vt:lpstr>
      <vt:lpstr>PowerPoint Presentation</vt:lpstr>
      <vt:lpstr>PowerPoint Presentation</vt:lpstr>
      <vt:lpstr>PowerPoint Presentation</vt:lpstr>
    </vt:vector>
  </TitlesOfParts>
  <Company>ECpE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Draus, Kelsey L</dc:creator>
  <cp:lastModifiedBy>Steward, Brian L [A B E]</cp:lastModifiedBy>
  <cp:revision>48</cp:revision>
  <dcterms:created xsi:type="dcterms:W3CDTF">2013-07-31T00:40:13Z</dcterms:created>
  <dcterms:modified xsi:type="dcterms:W3CDTF">2016-07-08T23:54:40Z</dcterms:modified>
</cp:coreProperties>
</file>