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7" r:id="rId3"/>
    <p:sldId id="258" r:id="rId4"/>
    <p:sldId id="260" r:id="rId5"/>
    <p:sldId id="261" r:id="rId6"/>
    <p:sldId id="259" r:id="rId7"/>
    <p:sldId id="263" r:id="rId8"/>
    <p:sldId id="264" r:id="rId9"/>
    <p:sldId id="268" r:id="rId10"/>
    <p:sldId id="262" r:id="rId11"/>
    <p:sldId id="265"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10" autoAdjust="0"/>
    <p:restoredTop sz="86982" autoAdjust="0"/>
  </p:normalViewPr>
  <p:slideViewPr>
    <p:cSldViewPr>
      <p:cViewPr varScale="1">
        <p:scale>
          <a:sx n="113" d="100"/>
          <a:sy n="113" d="100"/>
        </p:scale>
        <p:origin x="-97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32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9A4B07-C125-4F8E-A473-06FC132DA6B4}" type="datetimeFigureOut">
              <a:rPr lang="en-US" smtClean="0"/>
              <a:t>10/6/2013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11DA3D-BBE6-4FF8-92A0-028D0B9DA0AA}" type="slidenum">
              <a:rPr lang="en-US" smtClean="0"/>
              <a:t>‹#›</a:t>
            </a:fld>
            <a:endParaRPr lang="en-US"/>
          </a:p>
        </p:txBody>
      </p:sp>
    </p:spTree>
    <p:extLst>
      <p:ext uri="{BB962C8B-B14F-4D97-AF65-F5344CB8AC3E}">
        <p14:creationId xmlns:p14="http://schemas.microsoft.com/office/powerpoint/2010/main" val="19614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A8C14-FCE7-403C-B949-A78539BAF13A}" type="datetimeFigureOut">
              <a:rPr lang="en-US" smtClean="0"/>
              <a:t>10/6/2013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607E61-6C1E-4298-96BF-7655656B97D9}" type="slidenum">
              <a:rPr lang="en-US" smtClean="0"/>
              <a:t>‹#›</a:t>
            </a:fld>
            <a:endParaRPr lang="en-US"/>
          </a:p>
        </p:txBody>
      </p:sp>
    </p:spTree>
    <p:extLst>
      <p:ext uri="{BB962C8B-B14F-4D97-AF65-F5344CB8AC3E}">
        <p14:creationId xmlns:p14="http://schemas.microsoft.com/office/powerpoint/2010/main" val="1640651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Georgia" panose="02040502050405020303" pitchFamily="18" charset="0"/>
                <a:ea typeface="Verdana" panose="020B0604030504040204" pitchFamily="34" charset="0"/>
                <a:cs typeface="Arial" pitchFamily="34" charset="0"/>
              </a:rPr>
              <a:t>Team Neutrino faces the exciting challenge of building a robot to compete in FIRST Robotics Competition events. The team was founded in 2012 and is composed of high school students from the Ames, Ballard, and Nevada area. Students work along-side mentors to solve problems and learn about the field of engineering.</a:t>
            </a:r>
            <a:endParaRPr lang="en-US" dirty="0">
              <a:latin typeface="Georgia" panose="02040502050405020303" pitchFamily="18" charset="0"/>
            </a:endParaRPr>
          </a:p>
        </p:txBody>
      </p:sp>
      <p:sp>
        <p:nvSpPr>
          <p:cNvPr id="4" name="Slide Number Placeholder 3"/>
          <p:cNvSpPr>
            <a:spLocks noGrp="1"/>
          </p:cNvSpPr>
          <p:nvPr>
            <p:ph type="sldNum" sz="quarter" idx="10"/>
          </p:nvPr>
        </p:nvSpPr>
        <p:spPr/>
        <p:txBody>
          <a:bodyPr/>
          <a:lstStyle/>
          <a:p>
            <a:fld id="{1F607E61-6C1E-4298-96BF-7655656B97D9}" type="slidenum">
              <a:rPr lang="en-US" smtClean="0"/>
              <a:t>2</a:t>
            </a:fld>
            <a:endParaRPr lang="en-US"/>
          </a:p>
        </p:txBody>
      </p:sp>
    </p:spTree>
    <p:extLst>
      <p:ext uri="{BB962C8B-B14F-4D97-AF65-F5344CB8AC3E}">
        <p14:creationId xmlns:p14="http://schemas.microsoft.com/office/powerpoint/2010/main" val="3749380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200" b="1" dirty="0" smtClean="0">
              <a:effectLst/>
              <a:latin typeface="Arial" pitchFamily="34" charset="0"/>
              <a:ea typeface="Verdana" panose="020B0604030504040204" pitchFamily="34" charset="0"/>
              <a:cs typeface="Arial" pitchFamily="34" charset="0"/>
            </a:endParaRPr>
          </a:p>
        </p:txBody>
      </p:sp>
      <p:sp>
        <p:nvSpPr>
          <p:cNvPr id="4" name="Slide Number Placeholder 3"/>
          <p:cNvSpPr>
            <a:spLocks noGrp="1"/>
          </p:cNvSpPr>
          <p:nvPr>
            <p:ph type="sldNum" sz="quarter" idx="10"/>
          </p:nvPr>
        </p:nvSpPr>
        <p:spPr/>
        <p:txBody>
          <a:bodyPr/>
          <a:lstStyle/>
          <a:p>
            <a:fld id="{1F607E61-6C1E-4298-96BF-7655656B97D9}" type="slidenum">
              <a:rPr lang="en-US" smtClean="0"/>
              <a:t>11</a:t>
            </a:fld>
            <a:endParaRPr lang="en-US"/>
          </a:p>
        </p:txBody>
      </p:sp>
    </p:spTree>
    <p:extLst>
      <p:ext uri="{BB962C8B-B14F-4D97-AF65-F5344CB8AC3E}">
        <p14:creationId xmlns:p14="http://schemas.microsoft.com/office/powerpoint/2010/main" val="3749380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200" b="1" dirty="0" smtClean="0">
              <a:effectLst/>
              <a:latin typeface="Arial" pitchFamily="34" charset="0"/>
              <a:ea typeface="Verdana" panose="020B0604030504040204" pitchFamily="34" charset="0"/>
              <a:cs typeface="Arial" pitchFamily="34" charset="0"/>
            </a:endParaRPr>
          </a:p>
        </p:txBody>
      </p:sp>
      <p:sp>
        <p:nvSpPr>
          <p:cNvPr id="4" name="Slide Number Placeholder 3"/>
          <p:cNvSpPr>
            <a:spLocks noGrp="1"/>
          </p:cNvSpPr>
          <p:nvPr>
            <p:ph type="sldNum" sz="quarter" idx="10"/>
          </p:nvPr>
        </p:nvSpPr>
        <p:spPr/>
        <p:txBody>
          <a:bodyPr/>
          <a:lstStyle/>
          <a:p>
            <a:fld id="{1F607E61-6C1E-4298-96BF-7655656B97D9}" type="slidenum">
              <a:rPr lang="en-US" smtClean="0"/>
              <a:t>12</a:t>
            </a:fld>
            <a:endParaRPr lang="en-US"/>
          </a:p>
        </p:txBody>
      </p:sp>
    </p:spTree>
    <p:extLst>
      <p:ext uri="{BB962C8B-B14F-4D97-AF65-F5344CB8AC3E}">
        <p14:creationId xmlns:p14="http://schemas.microsoft.com/office/powerpoint/2010/main" val="3749380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200" b="1" dirty="0" smtClean="0">
              <a:effectLst/>
              <a:latin typeface="Arial" pitchFamily="34" charset="0"/>
              <a:ea typeface="Verdana" panose="020B0604030504040204" pitchFamily="34" charset="0"/>
              <a:cs typeface="Arial" pitchFamily="34" charset="0"/>
            </a:endParaRPr>
          </a:p>
        </p:txBody>
      </p:sp>
      <p:sp>
        <p:nvSpPr>
          <p:cNvPr id="4" name="Slide Number Placeholder 3"/>
          <p:cNvSpPr>
            <a:spLocks noGrp="1"/>
          </p:cNvSpPr>
          <p:nvPr>
            <p:ph type="sldNum" sz="quarter" idx="10"/>
          </p:nvPr>
        </p:nvSpPr>
        <p:spPr/>
        <p:txBody>
          <a:bodyPr/>
          <a:lstStyle/>
          <a:p>
            <a:fld id="{1F607E61-6C1E-4298-96BF-7655656B97D9}" type="slidenum">
              <a:rPr lang="en-US" smtClean="0"/>
              <a:t>13</a:t>
            </a:fld>
            <a:endParaRPr lang="en-US"/>
          </a:p>
        </p:txBody>
      </p:sp>
    </p:spTree>
    <p:extLst>
      <p:ext uri="{BB962C8B-B14F-4D97-AF65-F5344CB8AC3E}">
        <p14:creationId xmlns:p14="http://schemas.microsoft.com/office/powerpoint/2010/main" val="3749380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ea typeface="Verdana" panose="020B0604030504040204" pitchFamily="34" charset="0"/>
                <a:cs typeface="Arial" pitchFamily="34" charset="0"/>
              </a:rPr>
              <a:t>Students are responsible for building the robot, marketing the team, creating a positive team image, designing a website, and fundraising.  Team Neutrino students also volunteer their time to community events such as mentoring children through summer camps, providing robot demonstrations and doing community service projects. </a:t>
            </a:r>
            <a:endParaRPr lang="en-US" sz="1200" b="1" dirty="0" smtClean="0">
              <a:effectLst/>
              <a:latin typeface="Arial" pitchFamily="34" charset="0"/>
              <a:ea typeface="Verdana" panose="020B0604030504040204" pitchFamily="34" charset="0"/>
              <a:cs typeface="Arial" pitchFamily="34" charset="0"/>
            </a:endParaRPr>
          </a:p>
        </p:txBody>
      </p:sp>
      <p:sp>
        <p:nvSpPr>
          <p:cNvPr id="4" name="Slide Number Placeholder 3"/>
          <p:cNvSpPr>
            <a:spLocks noGrp="1"/>
          </p:cNvSpPr>
          <p:nvPr>
            <p:ph type="sldNum" sz="quarter" idx="10"/>
          </p:nvPr>
        </p:nvSpPr>
        <p:spPr/>
        <p:txBody>
          <a:bodyPr/>
          <a:lstStyle/>
          <a:p>
            <a:fld id="{1F607E61-6C1E-4298-96BF-7655656B97D9}" type="slidenum">
              <a:rPr lang="en-US" smtClean="0"/>
              <a:t>3</a:t>
            </a:fld>
            <a:endParaRPr lang="en-US"/>
          </a:p>
        </p:txBody>
      </p:sp>
    </p:spTree>
    <p:extLst>
      <p:ext uri="{BB962C8B-B14F-4D97-AF65-F5344CB8AC3E}">
        <p14:creationId xmlns:p14="http://schemas.microsoft.com/office/powerpoint/2010/main" val="3749380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anose="020B0604030504040204" pitchFamily="34" charset="0"/>
                <a:ea typeface="Verdana" panose="020B0604030504040204" pitchFamily="34" charset="0"/>
                <a:cs typeface="Verdana" panose="020B0604030504040204" pitchFamily="34" charset="0"/>
              </a:rPr>
              <a:t>The mission of FIRST is to inspire young people to be science and technology leaders, by engaging them in exciting mentor-based programs that build science, engineering and technology skills, that inspire innovation, and that foster well-rounded life capabilities including self-confidence, communication, and leadership.</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anose="020B0604030504040204" pitchFamily="34" charset="0"/>
                <a:ea typeface="Verdana" panose="020B0604030504040204" pitchFamily="34" charset="0"/>
                <a:cs typeface="Verdana" panose="020B0604030504040204" pitchFamily="34" charset="0"/>
              </a:rPr>
              <a:t>Founded by Dean </a:t>
            </a:r>
            <a:r>
              <a:rPr lang="en-US" sz="1200" dirty="0" err="1" smtClean="0">
                <a:latin typeface="Verdana" panose="020B0604030504040204" pitchFamily="34" charset="0"/>
                <a:ea typeface="Verdana" panose="020B0604030504040204" pitchFamily="34" charset="0"/>
                <a:cs typeface="Verdana" panose="020B0604030504040204" pitchFamily="34" charset="0"/>
              </a:rPr>
              <a:t>Kamen</a:t>
            </a:r>
            <a:r>
              <a:rPr lang="en-US" sz="1200" dirty="0" smtClean="0">
                <a:latin typeface="Verdana" panose="020B0604030504040204" pitchFamily="34" charset="0"/>
                <a:ea typeface="Verdana" panose="020B0604030504040204" pitchFamily="34" charset="0"/>
                <a:cs typeface="Verdana" panose="020B0604030504040204" pitchFamily="34" charset="0"/>
              </a:rPr>
              <a:t> in 1989, FIRST develops accessible, innovative programs to motivate young people to pursue education and  career opportunities in science, technology, engineering, and math, while building self-confidence, knowledge, and life skills.</a:t>
            </a:r>
          </a:p>
        </p:txBody>
      </p:sp>
      <p:sp>
        <p:nvSpPr>
          <p:cNvPr id="4" name="Slide Number Placeholder 3"/>
          <p:cNvSpPr>
            <a:spLocks noGrp="1"/>
          </p:cNvSpPr>
          <p:nvPr>
            <p:ph type="sldNum" sz="quarter" idx="10"/>
          </p:nvPr>
        </p:nvSpPr>
        <p:spPr/>
        <p:txBody>
          <a:bodyPr/>
          <a:lstStyle/>
          <a:p>
            <a:fld id="{1F607E61-6C1E-4298-96BF-7655656B97D9}" type="slidenum">
              <a:rPr lang="en-US" smtClean="0"/>
              <a:t>4</a:t>
            </a:fld>
            <a:endParaRPr lang="en-US"/>
          </a:p>
        </p:txBody>
      </p:sp>
    </p:spTree>
    <p:extLst>
      <p:ext uri="{BB962C8B-B14F-4D97-AF65-F5344CB8AC3E}">
        <p14:creationId xmlns:p14="http://schemas.microsoft.com/office/powerpoint/2010/main" val="3749380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u="sng" dirty="0" smtClean="0">
                <a:latin typeface="Verdana" panose="020B0604030504040204" pitchFamily="34" charset="0"/>
                <a:ea typeface="Verdana" panose="020B0604030504040204" pitchFamily="34" charset="0"/>
                <a:cs typeface="Verdana" panose="020B0604030504040204" pitchFamily="34" charset="0"/>
              </a:rPr>
              <a:t>4 Levels of FIRST</a:t>
            </a:r>
          </a:p>
          <a:p>
            <a:pPr marL="171450" marR="0"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Jr.</a:t>
            </a:r>
            <a:r>
              <a:rPr lang="en-US" sz="12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FLL</a:t>
            </a:r>
          </a:p>
          <a:p>
            <a:pPr marL="628650" marR="0" lvl="1"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latin typeface="Verdana" panose="020B0604030504040204" pitchFamily="34" charset="0"/>
                <a:ea typeface="Verdana" panose="020B0604030504040204" pitchFamily="34" charset="0"/>
                <a:cs typeface="Verdana" panose="020B0604030504040204" pitchFamily="34" charset="0"/>
              </a:rPr>
              <a:t>Talk to experts</a:t>
            </a:r>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marL="628650" marR="0" lvl="1"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latin typeface="Verdana" panose="020B0604030504040204" pitchFamily="34" charset="0"/>
                <a:ea typeface="Verdana" panose="020B0604030504040204" pitchFamily="34" charset="0"/>
                <a:cs typeface="Verdana" panose="020B0604030504040204" pitchFamily="34" charset="0"/>
              </a:rPr>
              <a:t>Legos to complete a real-world problem</a:t>
            </a:r>
          </a:p>
          <a:p>
            <a:pPr marL="628650" marR="0" lvl="1"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latin typeface="Verdana" panose="020B0604030504040204" pitchFamily="34" charset="0"/>
                <a:ea typeface="Verdana" panose="020B0604030504040204" pitchFamily="34" charset="0"/>
                <a:cs typeface="Verdana" panose="020B0604030504040204" pitchFamily="34" charset="0"/>
              </a:rPr>
              <a:t>Create a poster and present to judges</a:t>
            </a:r>
          </a:p>
          <a:p>
            <a:pPr marL="171450" marR="0" lvl="0"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latin typeface="Verdana" panose="020B0604030504040204" pitchFamily="34" charset="0"/>
                <a:ea typeface="Verdana" panose="020B0604030504040204" pitchFamily="34" charset="0"/>
                <a:cs typeface="Verdana" panose="020B0604030504040204" pitchFamily="34" charset="0"/>
              </a:rPr>
              <a:t>FLL</a:t>
            </a:r>
          </a:p>
          <a:p>
            <a:pPr marL="628650" marR="0" lvl="1"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latin typeface="Verdana" panose="020B0604030504040204" pitchFamily="34" charset="0"/>
                <a:ea typeface="Verdana" panose="020B0604030504040204" pitchFamily="34" charset="0"/>
                <a:cs typeface="Verdana" panose="020B0604030504040204" pitchFamily="34" charset="0"/>
              </a:rPr>
              <a:t>Robot</a:t>
            </a:r>
          </a:p>
          <a:p>
            <a:pPr marL="628650" marR="0" lvl="1"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latin typeface="Verdana" panose="020B0604030504040204" pitchFamily="34" charset="0"/>
                <a:ea typeface="Verdana" panose="020B0604030504040204" pitchFamily="34" charset="0"/>
                <a:cs typeface="Verdana" panose="020B0604030504040204" pitchFamily="34" charset="0"/>
              </a:rPr>
              <a:t>Project</a:t>
            </a:r>
          </a:p>
          <a:p>
            <a:pPr marL="628650" marR="0" lvl="1"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latin typeface="Verdana" panose="020B0604030504040204" pitchFamily="34" charset="0"/>
                <a:ea typeface="Verdana" panose="020B0604030504040204" pitchFamily="34" charset="0"/>
                <a:cs typeface="Verdana" panose="020B0604030504040204" pitchFamily="34" charset="0"/>
              </a:rPr>
              <a:t>Core Values (Gracious Professionalism)</a:t>
            </a:r>
          </a:p>
          <a:p>
            <a:pPr marL="171450" marR="0" lvl="0"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latin typeface="Verdana" panose="020B0604030504040204" pitchFamily="34" charset="0"/>
                <a:ea typeface="Verdana" panose="020B0604030504040204" pitchFamily="34" charset="0"/>
                <a:cs typeface="Verdana" panose="020B0604030504040204" pitchFamily="34" charset="0"/>
              </a:rPr>
              <a:t>FTC</a:t>
            </a:r>
          </a:p>
          <a:p>
            <a:pPr marL="628650" marR="0" lvl="1"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latin typeface="Verdana" panose="020B0604030504040204" pitchFamily="34" charset="0"/>
                <a:ea typeface="Verdana" panose="020B0604030504040204" pitchFamily="34" charset="0"/>
                <a:cs typeface="Verdana" panose="020B0604030504040204" pitchFamily="34" charset="0"/>
              </a:rPr>
              <a:t>Build a robot</a:t>
            </a:r>
          </a:p>
          <a:p>
            <a:pPr marL="628650" marR="0" lvl="1"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latin typeface="Verdana" panose="020B0604030504040204" pitchFamily="34" charset="0"/>
                <a:ea typeface="Verdana" panose="020B0604030504040204" pitchFamily="34" charset="0"/>
                <a:cs typeface="Verdana" panose="020B0604030504040204" pitchFamily="34" charset="0"/>
              </a:rPr>
              <a:t>“Erector set”</a:t>
            </a:r>
          </a:p>
          <a:p>
            <a:pPr marL="628650" marR="0" lvl="1"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latin typeface="Verdana" panose="020B0604030504040204" pitchFamily="34" charset="0"/>
                <a:ea typeface="Verdana" panose="020B0604030504040204" pitchFamily="34" charset="0"/>
                <a:cs typeface="Verdana" panose="020B0604030504040204" pitchFamily="34" charset="0"/>
              </a:rPr>
              <a:t>Create a team image</a:t>
            </a:r>
          </a:p>
          <a:p>
            <a:pPr marL="171450" marR="0" lvl="0"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latin typeface="Verdana" panose="020B0604030504040204" pitchFamily="34" charset="0"/>
                <a:ea typeface="Verdana" panose="020B0604030504040204" pitchFamily="34" charset="0"/>
                <a:cs typeface="Verdana" panose="020B0604030504040204" pitchFamily="34" charset="0"/>
              </a:rPr>
              <a:t>FRC</a:t>
            </a:r>
          </a:p>
          <a:p>
            <a:pPr marL="628650" marR="0" lvl="1"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latin typeface="Verdana" panose="020B0604030504040204" pitchFamily="34" charset="0"/>
                <a:ea typeface="Verdana" panose="020B0604030504040204" pitchFamily="34" charset="0"/>
                <a:cs typeface="Verdana" panose="020B0604030504040204" pitchFamily="34" charset="0"/>
              </a:rPr>
              <a:t>(us)</a:t>
            </a:r>
          </a:p>
          <a:p>
            <a:pPr marL="628650" marR="0" lvl="1"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latin typeface="Verdana" panose="020B0604030504040204" pitchFamily="34" charset="0"/>
                <a:ea typeface="Verdana" panose="020B0604030504040204" pitchFamily="34" charset="0"/>
                <a:cs typeface="Verdana" panose="020B0604030504040204" pitchFamily="34" charset="0"/>
              </a:rPr>
              <a:t>Larger scale (see </a:t>
            </a:r>
            <a:r>
              <a:rPr lang="en-US" sz="1200" baseline="0" dirty="0" err="1" smtClean="0">
                <a:latin typeface="Verdana" panose="020B0604030504040204" pitchFamily="34" charset="0"/>
                <a:ea typeface="Verdana" panose="020B0604030504040204" pitchFamily="34" charset="0"/>
                <a:cs typeface="Verdana" panose="020B0604030504040204" pitchFamily="34" charset="0"/>
              </a:rPr>
              <a:t>pics</a:t>
            </a:r>
            <a:r>
              <a:rPr lang="en-US" sz="1200" baseline="0" dirty="0" smtClean="0">
                <a:latin typeface="Verdana" panose="020B0604030504040204" pitchFamily="34" charset="0"/>
                <a:ea typeface="Verdana" panose="020B0604030504040204" pitchFamily="34" charset="0"/>
                <a:cs typeface="Verdana" panose="020B0604030504040204" pitchFamily="34" charset="0"/>
              </a:rPr>
              <a:t>)</a:t>
            </a:r>
          </a:p>
          <a:p>
            <a:pPr marL="628650" marR="0" lvl="1"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latin typeface="Verdana" panose="020B0604030504040204" pitchFamily="34" charset="0"/>
                <a:ea typeface="Verdana" panose="020B0604030504040204" pitchFamily="34" charset="0"/>
                <a:cs typeface="Verdana" panose="020B0604030504040204" pitchFamily="34" charset="0"/>
              </a:rPr>
              <a:t>“The Varsity sport for the mind”</a:t>
            </a:r>
          </a:p>
          <a:p>
            <a:pPr marL="628650" marR="0" lvl="1"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latin typeface="Verdana" panose="020B0604030504040204" pitchFamily="34" charset="0"/>
                <a:ea typeface="Verdana" panose="020B0604030504040204" pitchFamily="34" charset="0"/>
                <a:cs typeface="Verdana" panose="020B0604030504040204" pitchFamily="34" charset="0"/>
              </a:rPr>
              <a:t>It’s as close to “real-world” engineering as a student can get.</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anose="020B0604030504040204" pitchFamily="34" charset="0"/>
                <a:ea typeface="Verdana" panose="020B0604030504040204" pitchFamily="34" charset="0"/>
                <a:cs typeface="Verdana" panose="020B0604030504040204" pitchFamily="34" charset="0"/>
              </a:rPr>
              <a:t>There are four “levels” of the</a:t>
            </a:r>
            <a:r>
              <a:rPr lang="en-US" sz="1200" baseline="0" dirty="0" smtClean="0">
                <a:latin typeface="Verdana" panose="020B0604030504040204" pitchFamily="34" charset="0"/>
                <a:ea typeface="Verdana" panose="020B0604030504040204" pitchFamily="34" charset="0"/>
                <a:cs typeface="Verdana" panose="020B0604030504040204" pitchFamily="34" charset="0"/>
              </a:rPr>
              <a:t> FIRST program: Jr. FLL, FIRST Lego League, FIRST Tech Challenge, and FIRST Robotics Challenge (that’s us). Jr. FLL is for grades K-3, and kids use </a:t>
            </a:r>
            <a:r>
              <a:rPr lang="en-US" sz="1200" baseline="0" dirty="0" err="1" smtClean="0">
                <a:latin typeface="Verdana" panose="020B0604030504040204" pitchFamily="34" charset="0"/>
                <a:ea typeface="Verdana" panose="020B0604030504040204" pitchFamily="34" charset="0"/>
                <a:cs typeface="Verdana" panose="020B0604030504040204" pitchFamily="34" charset="0"/>
              </a:rPr>
              <a:t>legos</a:t>
            </a:r>
            <a:r>
              <a:rPr lang="en-US" sz="1200" baseline="0" dirty="0" smtClean="0">
                <a:latin typeface="Verdana" panose="020B0604030504040204" pitchFamily="34" charset="0"/>
                <a:ea typeface="Verdana" panose="020B0604030504040204" pitchFamily="34" charset="0"/>
                <a:cs typeface="Verdana" panose="020B0604030504040204" pitchFamily="34" charset="0"/>
              </a:rPr>
              <a:t> to build a solution to that year’s topic after talking to experts in the field. The next step is FLL, which is for grades 4-8. There are three components to FLL. The first is for them to build a robot out of </a:t>
            </a:r>
            <a:r>
              <a:rPr lang="en-US" sz="1200" baseline="0" dirty="0" err="1" smtClean="0">
                <a:latin typeface="Verdana" panose="020B0604030504040204" pitchFamily="34" charset="0"/>
                <a:ea typeface="Verdana" panose="020B0604030504040204" pitchFamily="34" charset="0"/>
                <a:cs typeface="Verdana" panose="020B0604030504040204" pitchFamily="34" charset="0"/>
              </a:rPr>
              <a:t>legos</a:t>
            </a:r>
            <a:r>
              <a:rPr lang="en-US" sz="1200" baseline="0" dirty="0" smtClean="0">
                <a:latin typeface="Verdana" panose="020B0604030504040204" pitchFamily="34" charset="0"/>
                <a:ea typeface="Verdana" panose="020B0604030504040204" pitchFamily="34" charset="0"/>
                <a:cs typeface="Verdana" panose="020B0604030504040204" pitchFamily="34" charset="0"/>
              </a:rPr>
              <a:t> to complete “missions” on a mat. The next is to research that year’s real-world challenge (usually the same as Jr. FLL), and design an innovative solution. The last component is Gracious Professionalism, which is prevalent throughout all of FIRST. </a:t>
            </a:r>
            <a:r>
              <a:rPr lang="en-US" sz="12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FIRST Tech Challenge</a:t>
            </a:r>
            <a:r>
              <a:rPr lang="en-US" sz="1200" baseline="0" dirty="0" smtClean="0">
                <a:latin typeface="Verdana" panose="020B0604030504040204" pitchFamily="34" charset="0"/>
                <a:ea typeface="Verdana" panose="020B0604030504040204" pitchFamily="34" charset="0"/>
                <a:cs typeface="Verdana" panose="020B0604030504040204" pitchFamily="34" charset="0"/>
              </a:rPr>
              <a:t> is for grades 9-12. </a:t>
            </a:r>
            <a:r>
              <a:rPr lang="en-US" dirty="0" smtClean="0"/>
              <a:t>Teams are responsible for designing, building, and programming their robots to compete in an alliance format against other teams. Robots are built</a:t>
            </a:r>
            <a:r>
              <a:rPr lang="en-US" baseline="0" dirty="0" smtClean="0"/>
              <a:t> using a kit similar to an Erector set. FRC, (which is what our team is), is also for grades 9-12, but the robot is on a much larger scale, as you can see in the pictures. </a:t>
            </a:r>
            <a:r>
              <a:rPr lang="en-US" dirty="0" smtClean="0"/>
              <a:t>"The varsity Sport for the Mind," FRC combines the excitement of sport with the rigors of science and technology. Under strict rules, limited resources, and time limits, teams of 25 students or more are challenged to raise funds, design a team "brand," hone teamwork skills, and build and program robots to perform prescribed tasks against a field of competitors.  It’s as close to "real-world engineering" as a student can get.</a:t>
            </a:r>
            <a:endParaRPr lang="en-US" sz="1200" b="1" dirty="0" smtClean="0">
              <a:effectLst/>
              <a:latin typeface="Arial" pitchFamily="34" charset="0"/>
              <a:ea typeface="Verdana" panose="020B0604030504040204" pitchFamily="34" charset="0"/>
              <a:cs typeface="Arial" pitchFamily="34" charset="0"/>
            </a:endParaRPr>
          </a:p>
        </p:txBody>
      </p:sp>
      <p:sp>
        <p:nvSpPr>
          <p:cNvPr id="4" name="Slide Number Placeholder 3"/>
          <p:cNvSpPr>
            <a:spLocks noGrp="1"/>
          </p:cNvSpPr>
          <p:nvPr>
            <p:ph type="sldNum" sz="quarter" idx="10"/>
          </p:nvPr>
        </p:nvSpPr>
        <p:spPr/>
        <p:txBody>
          <a:bodyPr/>
          <a:lstStyle/>
          <a:p>
            <a:fld id="{1F607E61-6C1E-4298-96BF-7655656B97D9}" type="slidenum">
              <a:rPr lang="en-US" smtClean="0"/>
              <a:t>5</a:t>
            </a:fld>
            <a:endParaRPr lang="en-US"/>
          </a:p>
        </p:txBody>
      </p:sp>
    </p:spTree>
    <p:extLst>
      <p:ext uri="{BB962C8B-B14F-4D97-AF65-F5344CB8AC3E}">
        <p14:creationId xmlns:p14="http://schemas.microsoft.com/office/powerpoint/2010/main" val="3749380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smtClean="0">
                <a:latin typeface="Verdana" panose="020B0604030504040204" pitchFamily="34" charset="0"/>
                <a:ea typeface="Verdana" panose="020B0604030504040204" pitchFamily="34" charset="0"/>
                <a:cs typeface="Verdana" panose="020B0604030504040204" pitchFamily="34" charset="0"/>
              </a:rPr>
              <a:t>Each year FRC teams participate in a competition, the objectives of which are new each year. The new game is released in January of each year at kickoff which is televised by NASA and FIRST all over the world! After kickoff,  each team has 6 weeks to design, build, and program a robot that fits in the given constraints of the game. After the six weeks have elapsed, the robot must be sealed for competition. </a:t>
            </a:r>
          </a:p>
          <a:p>
            <a:pPr algn="just"/>
            <a:endParaRPr lang="en-US" sz="1200" dirty="0" smtClean="0">
              <a:latin typeface="Verdana" panose="020B0604030504040204" pitchFamily="34" charset="0"/>
              <a:ea typeface="Verdana" panose="020B0604030504040204" pitchFamily="34" charset="0"/>
              <a:cs typeface="Verdana" panose="020B0604030504040204" pitchFamily="34" charset="0"/>
            </a:endParaRPr>
          </a:p>
          <a:p>
            <a:pPr algn="just"/>
            <a:r>
              <a:rPr lang="en-US" sz="1200" dirty="0" smtClean="0">
                <a:latin typeface="Verdana" panose="020B0604030504040204" pitchFamily="34" charset="0"/>
                <a:ea typeface="Verdana" panose="020B0604030504040204" pitchFamily="34" charset="0"/>
                <a:cs typeface="Verdana" panose="020B0604030504040204" pitchFamily="34" charset="0"/>
              </a:rPr>
              <a:t>Regional competitions are held in major cities such as Minneapolis, Chicago, and Kansas City. These typically consist of 50-70 teams from anywhere in the world. Competitions occur over a period of 3 days including practice matches, qualification matches, elimination rounds and finals. It’s not all about winning the game. Teams are judged for areas including team spirit, community outreach, marketing, the robot, design, pit safety and appearance and above all “GRACIOUS PROFESIONALISM.” </a:t>
            </a:r>
            <a:endParaRPr lang="en-US" sz="1200" b="1" dirty="0" smtClean="0">
              <a:effectLst/>
              <a:latin typeface="Arial" pitchFamily="34" charset="0"/>
              <a:ea typeface="Verdana" panose="020B0604030504040204" pitchFamily="34" charset="0"/>
              <a:cs typeface="Arial" pitchFamily="34" charset="0"/>
            </a:endParaRPr>
          </a:p>
        </p:txBody>
      </p:sp>
      <p:sp>
        <p:nvSpPr>
          <p:cNvPr id="4" name="Slide Number Placeholder 3"/>
          <p:cNvSpPr>
            <a:spLocks noGrp="1"/>
          </p:cNvSpPr>
          <p:nvPr>
            <p:ph type="sldNum" sz="quarter" idx="10"/>
          </p:nvPr>
        </p:nvSpPr>
        <p:spPr/>
        <p:txBody>
          <a:bodyPr/>
          <a:lstStyle/>
          <a:p>
            <a:fld id="{1F607E61-6C1E-4298-96BF-7655656B97D9}" type="slidenum">
              <a:rPr lang="en-US" smtClean="0"/>
              <a:t>6</a:t>
            </a:fld>
            <a:endParaRPr lang="en-US"/>
          </a:p>
        </p:txBody>
      </p:sp>
    </p:spTree>
    <p:extLst>
      <p:ext uri="{BB962C8B-B14F-4D97-AF65-F5344CB8AC3E}">
        <p14:creationId xmlns:p14="http://schemas.microsoft.com/office/powerpoint/2010/main" val="3749380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b="1" dirty="0" smtClean="0">
              <a:effectLst/>
              <a:latin typeface="Arial" pitchFamily="34" charset="0"/>
              <a:ea typeface="Verdana" panose="020B0604030504040204" pitchFamily="34" charset="0"/>
              <a:cs typeface="Arial" pitchFamily="34" charset="0"/>
            </a:endParaRPr>
          </a:p>
        </p:txBody>
      </p:sp>
      <p:sp>
        <p:nvSpPr>
          <p:cNvPr id="4" name="Slide Number Placeholder 3"/>
          <p:cNvSpPr>
            <a:spLocks noGrp="1"/>
          </p:cNvSpPr>
          <p:nvPr>
            <p:ph type="sldNum" sz="quarter" idx="10"/>
          </p:nvPr>
        </p:nvSpPr>
        <p:spPr/>
        <p:txBody>
          <a:bodyPr/>
          <a:lstStyle/>
          <a:p>
            <a:fld id="{1F607E61-6C1E-4298-96BF-7655656B97D9}" type="slidenum">
              <a:rPr lang="en-US" smtClean="0"/>
              <a:t>7</a:t>
            </a:fld>
            <a:endParaRPr lang="en-US"/>
          </a:p>
        </p:txBody>
      </p:sp>
    </p:spTree>
    <p:extLst>
      <p:ext uri="{BB962C8B-B14F-4D97-AF65-F5344CB8AC3E}">
        <p14:creationId xmlns:p14="http://schemas.microsoft.com/office/powerpoint/2010/main" val="3749380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b="1" dirty="0" smtClean="0">
              <a:effectLst/>
              <a:latin typeface="Arial" pitchFamily="34" charset="0"/>
              <a:ea typeface="Verdana" panose="020B0604030504040204" pitchFamily="34" charset="0"/>
              <a:cs typeface="Arial" pitchFamily="34" charset="0"/>
            </a:endParaRPr>
          </a:p>
        </p:txBody>
      </p:sp>
      <p:sp>
        <p:nvSpPr>
          <p:cNvPr id="4" name="Slide Number Placeholder 3"/>
          <p:cNvSpPr>
            <a:spLocks noGrp="1"/>
          </p:cNvSpPr>
          <p:nvPr>
            <p:ph type="sldNum" sz="quarter" idx="10"/>
          </p:nvPr>
        </p:nvSpPr>
        <p:spPr/>
        <p:txBody>
          <a:bodyPr/>
          <a:lstStyle/>
          <a:p>
            <a:fld id="{1F607E61-6C1E-4298-96BF-7655656B97D9}" type="slidenum">
              <a:rPr lang="en-US" smtClean="0"/>
              <a:t>8</a:t>
            </a:fld>
            <a:endParaRPr lang="en-US"/>
          </a:p>
        </p:txBody>
      </p:sp>
    </p:spTree>
    <p:extLst>
      <p:ext uri="{BB962C8B-B14F-4D97-AF65-F5344CB8AC3E}">
        <p14:creationId xmlns:p14="http://schemas.microsoft.com/office/powerpoint/2010/main" val="3749380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b="1" dirty="0" smtClean="0">
              <a:effectLst/>
              <a:latin typeface="Arial" pitchFamily="34" charset="0"/>
              <a:ea typeface="Verdana" panose="020B0604030504040204" pitchFamily="34" charset="0"/>
              <a:cs typeface="Arial" pitchFamily="34" charset="0"/>
            </a:endParaRPr>
          </a:p>
        </p:txBody>
      </p:sp>
      <p:sp>
        <p:nvSpPr>
          <p:cNvPr id="4" name="Slide Number Placeholder 3"/>
          <p:cNvSpPr>
            <a:spLocks noGrp="1"/>
          </p:cNvSpPr>
          <p:nvPr>
            <p:ph type="sldNum" sz="quarter" idx="10"/>
          </p:nvPr>
        </p:nvSpPr>
        <p:spPr/>
        <p:txBody>
          <a:bodyPr/>
          <a:lstStyle/>
          <a:p>
            <a:fld id="{1F607E61-6C1E-4298-96BF-7655656B97D9}" type="slidenum">
              <a:rPr lang="en-US" smtClean="0"/>
              <a:t>9</a:t>
            </a:fld>
            <a:endParaRPr lang="en-US"/>
          </a:p>
        </p:txBody>
      </p:sp>
    </p:spTree>
    <p:extLst>
      <p:ext uri="{BB962C8B-B14F-4D97-AF65-F5344CB8AC3E}">
        <p14:creationId xmlns:p14="http://schemas.microsoft.com/office/powerpoint/2010/main" val="3749380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anose="020B0604030504040204" pitchFamily="34" charset="0"/>
                <a:ea typeface="Verdana" panose="020B0604030504040204" pitchFamily="34" charset="0"/>
                <a:cs typeface="Verdana" panose="020B0604030504040204" pitchFamily="34" charset="0"/>
              </a:rPr>
              <a:t>While it is important to share the values and inspiration of FIRST through building a robot, we volunteer our time in many community events to forge new paths and partnerships. One primary goal was to get young students inspired and to become involved in FIRST, the field of engineering, and to be leaders in science and technology.</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200" u="none" dirty="0" smtClean="0">
              <a:latin typeface="Verdana" panose="020B0604030504040204" pitchFamily="34" charset="0"/>
              <a:ea typeface="Verdana" panose="020B0604030504040204" pitchFamily="34" charset="0"/>
              <a:cs typeface="Verdana" panose="020B060403050404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anose="020B0604030504040204" pitchFamily="34" charset="0"/>
                <a:ea typeface="Verdana" panose="020B0604030504040204" pitchFamily="34" charset="0"/>
                <a:cs typeface="Verdana" panose="020B0604030504040204" pitchFamily="34" charset="0"/>
              </a:rPr>
              <a:t>Team Neutrino taught summer classes in the Ames Community School District’s Super Summer camp, a Talented and Gifted program designed to get elementary and middle school students excited about a wide range of topics. To continue the support of FLL during their Senior Solutions season, Team Neutrino volunteered at Iowa FLL tournaments and mock matches. During the Rebound Rumble offseason, Team Neutrino traveled to Des Moines, Iowa to share our rookie team’s robot at a local high school to inspire them to start the sixth FRC team in Iowa.  Outside of FIRST, our team has been active in becoming a 4-H club. We participate in the Iowa State Fair and at our county fair each year. Along with these activities we participate in the Science Center of Iowa’s “First Day” and Iowa’s STEM Day where we talk to state legislators about FRC and FIRST as a whole.</a:t>
            </a:r>
            <a:endParaRPr lang="en-US" sz="1200" b="1" dirty="0" smtClean="0">
              <a:effectLst/>
              <a:latin typeface="Arial" pitchFamily="34" charset="0"/>
              <a:ea typeface="Verdana" panose="020B0604030504040204" pitchFamily="34" charset="0"/>
              <a:cs typeface="Arial" pitchFamily="34" charset="0"/>
            </a:endParaRPr>
          </a:p>
        </p:txBody>
      </p:sp>
      <p:sp>
        <p:nvSpPr>
          <p:cNvPr id="4" name="Slide Number Placeholder 3"/>
          <p:cNvSpPr>
            <a:spLocks noGrp="1"/>
          </p:cNvSpPr>
          <p:nvPr>
            <p:ph type="sldNum" sz="quarter" idx="10"/>
          </p:nvPr>
        </p:nvSpPr>
        <p:spPr/>
        <p:txBody>
          <a:bodyPr/>
          <a:lstStyle/>
          <a:p>
            <a:fld id="{1F607E61-6C1E-4298-96BF-7655656B97D9}" type="slidenum">
              <a:rPr lang="en-US" smtClean="0"/>
              <a:t>10</a:t>
            </a:fld>
            <a:endParaRPr lang="en-US"/>
          </a:p>
        </p:txBody>
      </p:sp>
    </p:spTree>
    <p:extLst>
      <p:ext uri="{BB962C8B-B14F-4D97-AF65-F5344CB8AC3E}">
        <p14:creationId xmlns:p14="http://schemas.microsoft.com/office/powerpoint/2010/main" val="374938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 Box 2"/>
          <p:cNvSpPr txBox="1">
            <a:spLocks noChangeArrowheads="1"/>
          </p:cNvSpPr>
          <p:nvPr userDrawn="1"/>
        </p:nvSpPr>
        <p:spPr bwMode="auto">
          <a:xfrm>
            <a:off x="2331378" y="817652"/>
            <a:ext cx="6705600" cy="914400"/>
          </a:xfrm>
          <a:prstGeom prst="rect">
            <a:avLst/>
          </a:prstGeom>
          <a:noFill/>
          <a:ln w="9525">
            <a:noFill/>
            <a:miter lim="800000"/>
            <a:headEnd/>
            <a:tailEnd/>
          </a:ln>
        </p:spPr>
        <p:txBody>
          <a:bodyPr rot="0" vert="horz" wrap="square" lIns="91440" tIns="45720" rIns="91440" bIns="45720" anchor="t" anchorCtr="0">
            <a:noAutofit/>
          </a:bodyPr>
          <a:lstStyle/>
          <a:p>
            <a:pPr marL="0" marR="0">
              <a:lnSpc>
                <a:spcPts val="4200"/>
              </a:lnSpc>
              <a:spcBef>
                <a:spcPts val="0"/>
              </a:spcBef>
              <a:spcAft>
                <a:spcPts val="0"/>
              </a:spcAft>
            </a:pPr>
            <a:r>
              <a:rPr lang="en-US" sz="5400" b="1" dirty="0" smtClean="0">
                <a:solidFill>
                  <a:schemeClr val="bg1"/>
                </a:solidFill>
                <a:effectLst/>
                <a:latin typeface="Georgia" panose="02040502050405020303" pitchFamily="18" charset="0"/>
                <a:ea typeface="Verdana"/>
                <a:cs typeface="Times New Roman"/>
              </a:rPr>
              <a:t>Team Neutrino</a:t>
            </a:r>
            <a:endParaRPr lang="en-US" sz="5400" b="1" dirty="0">
              <a:solidFill>
                <a:schemeClr val="bg1"/>
              </a:solidFill>
              <a:effectLst/>
              <a:latin typeface="Georgia" panose="02040502050405020303" pitchFamily="18" charset="0"/>
              <a:ea typeface="Verdana"/>
              <a:cs typeface="Times New Roman"/>
            </a:endParaRPr>
          </a:p>
          <a:p>
            <a:pPr marL="0" marR="0">
              <a:lnSpc>
                <a:spcPts val="2400"/>
              </a:lnSpc>
              <a:spcBef>
                <a:spcPts val="0"/>
              </a:spcBef>
              <a:spcAft>
                <a:spcPts val="0"/>
              </a:spcAft>
            </a:pPr>
            <a:r>
              <a:rPr lang="en-US" sz="2000" dirty="0">
                <a:solidFill>
                  <a:schemeClr val="tx1"/>
                </a:solidFill>
                <a:effectLst/>
                <a:latin typeface="Impact"/>
                <a:ea typeface="Verdana"/>
                <a:cs typeface="Times New Roman"/>
              </a:rPr>
              <a:t>FIRST Robotics Team #3928 </a:t>
            </a:r>
            <a:endParaRPr lang="en-US" sz="2000" dirty="0">
              <a:solidFill>
                <a:schemeClr val="tx1"/>
              </a:solidFill>
              <a:effectLst/>
              <a:latin typeface="Verdana"/>
              <a:ea typeface="Verdana"/>
              <a:cs typeface="Times New Roman"/>
            </a:endParaRPr>
          </a:p>
        </p:txBody>
      </p:sp>
    </p:spTree>
    <p:extLst>
      <p:ext uri="{BB962C8B-B14F-4D97-AF65-F5344CB8AC3E}">
        <p14:creationId xmlns:p14="http://schemas.microsoft.com/office/powerpoint/2010/main" val="25946737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89171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7400"/>
            <a:ext cx="2057400" cy="4068763"/>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7400"/>
            <a:ext cx="6019800" cy="4068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153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6903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62200" y="685800"/>
            <a:ext cx="6324600" cy="685800"/>
          </a:xfrm>
        </p:spPr>
        <p:txBody>
          <a:bodyPr anchor="t">
            <a:normAutofit/>
          </a:bodyPr>
          <a:lstStyle>
            <a:lvl1pPr algn="l">
              <a:defRPr sz="36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362200" y="1447800"/>
            <a:ext cx="6324600" cy="1500187"/>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8070101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42104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1796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19400"/>
            <a:ext cx="4040188" cy="3306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1796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19399"/>
            <a:ext cx="4041775" cy="3306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56697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7788487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9033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068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2362200" y="1447801"/>
            <a:ext cx="6324600" cy="5334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Title 1"/>
          <p:cNvSpPr>
            <a:spLocks noGrp="1"/>
          </p:cNvSpPr>
          <p:nvPr>
            <p:ph type="title"/>
          </p:nvPr>
        </p:nvSpPr>
        <p:spPr>
          <a:xfrm>
            <a:off x="2362200" y="609600"/>
            <a:ext cx="6324600" cy="762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6084864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2057400"/>
            <a:ext cx="8229600" cy="40690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2" name="Text Placeholder 2"/>
          <p:cNvSpPr>
            <a:spLocks noGrp="1"/>
          </p:cNvSpPr>
          <p:nvPr>
            <p:ph type="body" idx="10"/>
          </p:nvPr>
        </p:nvSpPr>
        <p:spPr>
          <a:xfrm>
            <a:off x="2362200" y="1447801"/>
            <a:ext cx="6324600" cy="5334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2362200" y="609600"/>
            <a:ext cx="6324600" cy="762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5341885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w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2592"/>
            <a:ext cx="9144000" cy="6857837"/>
          </a:xfrm>
          <a:prstGeom prst="rect">
            <a:avLst/>
          </a:prstGeom>
        </p:spPr>
      </p:pic>
      <p:sp>
        <p:nvSpPr>
          <p:cNvPr id="13" name="Rectangle 12"/>
          <p:cNvSpPr/>
          <p:nvPr/>
        </p:nvSpPr>
        <p:spPr>
          <a:xfrm>
            <a:off x="0" y="6096001"/>
            <a:ext cx="9144000" cy="7620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Rectangle 13"/>
          <p:cNvSpPr/>
          <p:nvPr/>
        </p:nvSpPr>
        <p:spPr>
          <a:xfrm>
            <a:off x="0" y="6839712"/>
            <a:ext cx="9144000" cy="18288"/>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62200" y="609600"/>
            <a:ext cx="6324600" cy="762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057400"/>
            <a:ext cx="8229600" cy="4068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1805" y="6236162"/>
            <a:ext cx="1605595" cy="481679"/>
          </a:xfrm>
          <a:prstGeom prst="rect">
            <a:avLst/>
          </a:prstGeom>
        </p:spPr>
      </p:pic>
      <p:pic>
        <p:nvPicPr>
          <p:cNvPr id="10" name="Picture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50466" y="6188585"/>
            <a:ext cx="1153667" cy="576833"/>
          </a:xfrm>
          <a:prstGeom prst="rect">
            <a:avLst/>
          </a:prstGeom>
        </p:spPr>
      </p:pic>
      <p:pic>
        <p:nvPicPr>
          <p:cNvPr id="11" name="Picture 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696200" y="6142195"/>
            <a:ext cx="986243" cy="669612"/>
          </a:xfrm>
          <a:prstGeom prst="rect">
            <a:avLst/>
          </a:prstGeom>
        </p:spPr>
      </p:pic>
      <p:pic>
        <p:nvPicPr>
          <p:cNvPr id="12" name="Picture 1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97199" y="6219011"/>
            <a:ext cx="1805935" cy="515981"/>
          </a:xfrm>
          <a:prstGeom prst="rect">
            <a:avLst/>
          </a:prstGeom>
        </p:spPr>
      </p:pic>
    </p:spTree>
    <p:extLst>
      <p:ext uri="{BB962C8B-B14F-4D97-AF65-F5344CB8AC3E}">
        <p14:creationId xmlns:p14="http://schemas.microsoft.com/office/powerpoint/2010/main" val="121835347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microsoft.com/office/2007/relationships/hdphoto" Target="../media/hdphoto1.wdp"/><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0"/>
            <a:ext cx="9144000" cy="2194560"/>
          </a:xfrm>
          <a:prstGeom prst="rect">
            <a:avLst/>
          </a:prstGeom>
        </p:spPr>
      </p:pic>
      <p:sp>
        <p:nvSpPr>
          <p:cNvPr id="5" name="Rectangle 4"/>
          <p:cNvSpPr/>
          <p:nvPr/>
        </p:nvSpPr>
        <p:spPr>
          <a:xfrm>
            <a:off x="-152400" y="0"/>
            <a:ext cx="9474200" cy="2209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2570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a:t>
            </a:r>
            <a:r>
              <a:rPr lang="en-US" dirty="0" smtClean="0"/>
              <a:t>Outreach</a:t>
            </a:r>
            <a:endParaRPr lang="en-US" dirty="0"/>
          </a:p>
        </p:txBody>
      </p:sp>
      <p:sp>
        <p:nvSpPr>
          <p:cNvPr id="3" name="Content Placeholder 2"/>
          <p:cNvSpPr>
            <a:spLocks noGrp="1"/>
          </p:cNvSpPr>
          <p:nvPr>
            <p:ph idx="1"/>
          </p:nvPr>
        </p:nvSpPr>
        <p:spPr>
          <a:xfrm>
            <a:off x="457200" y="2057400"/>
            <a:ext cx="8229600" cy="4068763"/>
          </a:xfrm>
        </p:spPr>
        <p:txBody>
          <a:bodyPr>
            <a:normAutofit fontScale="92500"/>
          </a:bodyPr>
          <a:lstStyle/>
          <a:p>
            <a:pPr>
              <a:lnSpc>
                <a:spcPct val="150000"/>
              </a:lnSpc>
            </a:pPr>
            <a:r>
              <a:rPr lang="en-US" sz="2800" dirty="0"/>
              <a:t>Get kids excited about STEM</a:t>
            </a:r>
          </a:p>
          <a:p>
            <a:pPr>
              <a:lnSpc>
                <a:spcPct val="150000"/>
              </a:lnSpc>
            </a:pPr>
            <a:r>
              <a:rPr lang="en-US" sz="2800" dirty="0"/>
              <a:t>Summer classes, TAG program</a:t>
            </a:r>
          </a:p>
          <a:p>
            <a:pPr>
              <a:lnSpc>
                <a:spcPct val="150000"/>
              </a:lnSpc>
            </a:pPr>
            <a:r>
              <a:rPr lang="en-US" sz="2800" dirty="0"/>
              <a:t>Volunteered for FLL</a:t>
            </a:r>
          </a:p>
          <a:p>
            <a:pPr>
              <a:lnSpc>
                <a:spcPct val="150000"/>
              </a:lnSpc>
            </a:pPr>
            <a:r>
              <a:rPr lang="en-US" sz="2800" dirty="0"/>
              <a:t>County Fair, State Fair</a:t>
            </a:r>
          </a:p>
          <a:p>
            <a:pPr>
              <a:lnSpc>
                <a:spcPct val="150000"/>
              </a:lnSpc>
            </a:pPr>
            <a:r>
              <a:rPr lang="en-US" sz="2800" dirty="0"/>
              <a:t>SCI’s “FIRST Day”</a:t>
            </a:r>
          </a:p>
          <a:p>
            <a:pPr>
              <a:lnSpc>
                <a:spcPct val="150000"/>
              </a:lnSpc>
            </a:pPr>
            <a:r>
              <a:rPr lang="en-US" sz="2800" dirty="0"/>
              <a:t>Iowa’s “STEM Day”</a:t>
            </a:r>
          </a:p>
        </p:txBody>
      </p:sp>
      <p:pic>
        <p:nvPicPr>
          <p:cNvPr id="4098" name="Picture 2" descr="http://farm4.staticflickr.com/3745/9190111754_09420361da_b.jpg"/>
          <p:cNvPicPr>
            <a:picLocks noChangeAspect="1" noChangeArrowheads="1"/>
          </p:cNvPicPr>
          <p:nvPr/>
        </p:nvPicPr>
        <p:blipFill rotWithShape="1">
          <a:blip r:embed="rId3">
            <a:extLst>
              <a:ext uri="{28A0092B-C50C-407E-A947-70E740481C1C}">
                <a14:useLocalDpi xmlns:a14="http://schemas.microsoft.com/office/drawing/2010/main" val="0"/>
              </a:ext>
            </a:extLst>
          </a:blip>
          <a:srcRect l="8435" t="12984" r="45059" b="21246"/>
          <a:stretch/>
        </p:blipFill>
        <p:spPr bwMode="auto">
          <a:xfrm>
            <a:off x="6176783" y="1609951"/>
            <a:ext cx="2433817" cy="2295742"/>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4100" name="Picture 4" descr="http://farm4.staticflickr.com/3790/10018611256_fd2c18a1de_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2752" y="3905693"/>
            <a:ext cx="2546495" cy="190987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4104" name="Picture 8" descr="http://farm6.staticflickr.com/5337/9178627909_09435ac00c_b.jpg"/>
          <p:cNvPicPr>
            <a:picLocks noChangeAspect="1" noChangeArrowheads="1"/>
          </p:cNvPicPr>
          <p:nvPr/>
        </p:nvPicPr>
        <p:blipFill rotWithShape="1">
          <a:blip r:embed="rId5">
            <a:extLst>
              <a:ext uri="{28A0092B-C50C-407E-A947-70E740481C1C}">
                <a14:useLocalDpi xmlns:a14="http://schemas.microsoft.com/office/drawing/2010/main" val="0"/>
              </a:ext>
            </a:extLst>
          </a:blip>
          <a:srcRect l="30278" t="6819" r="13079" b="5506"/>
          <a:stretch/>
        </p:blipFill>
        <p:spPr bwMode="auto">
          <a:xfrm>
            <a:off x="6487632" y="3276600"/>
            <a:ext cx="2626242" cy="2711302"/>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956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Sponsors</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541" t="27052" r="1284"/>
          <a:stretch/>
        </p:blipFill>
        <p:spPr>
          <a:xfrm>
            <a:off x="2438400" y="1524000"/>
            <a:ext cx="4699000" cy="4375547"/>
          </a:xfrm>
        </p:spPr>
      </p:pic>
    </p:spTree>
    <p:extLst>
      <p:ext uri="{BB962C8B-B14F-4D97-AF65-F5344CB8AC3E}">
        <p14:creationId xmlns:p14="http://schemas.microsoft.com/office/powerpoint/2010/main" val="2332866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Sponsors are essentia</a:t>
            </a:r>
            <a:r>
              <a:rPr lang="en-US" dirty="0"/>
              <a:t>l</a:t>
            </a:r>
            <a:endParaRPr lang="en-US" dirty="0"/>
          </a:p>
        </p:txBody>
      </p:sp>
      <p:sp>
        <p:nvSpPr>
          <p:cNvPr id="3" name="Content Placeholder 2"/>
          <p:cNvSpPr>
            <a:spLocks noGrp="1"/>
          </p:cNvSpPr>
          <p:nvPr>
            <p:ph idx="1"/>
          </p:nvPr>
        </p:nvSpPr>
        <p:spPr>
          <a:xfrm>
            <a:off x="457200" y="2057400"/>
            <a:ext cx="8229600" cy="4068763"/>
          </a:xfrm>
        </p:spPr>
        <p:txBody>
          <a:bodyPr>
            <a:normAutofit/>
          </a:bodyPr>
          <a:lstStyle/>
          <a:p>
            <a:pPr>
              <a:lnSpc>
                <a:spcPct val="150000"/>
              </a:lnSpc>
            </a:pPr>
            <a:r>
              <a:rPr lang="en-US" sz="2800" dirty="0" smtClean="0"/>
              <a:t>Monetary donations</a:t>
            </a:r>
          </a:p>
          <a:p>
            <a:pPr lvl="1">
              <a:lnSpc>
                <a:spcPct val="150000"/>
              </a:lnSpc>
            </a:pPr>
            <a:r>
              <a:rPr lang="en-US" sz="2400" dirty="0" smtClean="0"/>
              <a:t>Robot parts</a:t>
            </a:r>
          </a:p>
          <a:p>
            <a:pPr lvl="1">
              <a:lnSpc>
                <a:spcPct val="150000"/>
              </a:lnSpc>
            </a:pPr>
            <a:r>
              <a:rPr lang="en-US" sz="2400" dirty="0" smtClean="0"/>
              <a:t>Travel expenses</a:t>
            </a:r>
          </a:p>
          <a:p>
            <a:pPr>
              <a:lnSpc>
                <a:spcPct val="150000"/>
              </a:lnSpc>
            </a:pPr>
            <a:r>
              <a:rPr lang="en-US" sz="2800" dirty="0" smtClean="0"/>
              <a:t>In-kind donations</a:t>
            </a:r>
          </a:p>
          <a:p>
            <a:pPr lvl="1">
              <a:lnSpc>
                <a:spcPct val="150000"/>
              </a:lnSpc>
            </a:pPr>
            <a:r>
              <a:rPr lang="en-US" sz="2400" dirty="0" smtClean="0"/>
              <a:t>Fabrication of parts</a:t>
            </a: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3429000"/>
            <a:ext cx="3124200" cy="2343150"/>
          </a:xfrm>
          <a:prstGeom prst="rect">
            <a:avLst/>
          </a:prstGeom>
          <a:ln>
            <a:solidFill>
              <a:schemeClr val="tx2"/>
            </a:solidFill>
          </a:ln>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3325" t="14751" r="2326" b="6387"/>
          <a:stretch/>
        </p:blipFill>
        <p:spPr>
          <a:xfrm>
            <a:off x="7143346" y="4000500"/>
            <a:ext cx="1772053" cy="1409700"/>
          </a:xfrm>
          <a:prstGeom prst="rect">
            <a:avLst/>
          </a:prstGeom>
          <a:ln>
            <a:solidFill>
              <a:schemeClr val="tx2"/>
            </a:solidFill>
          </a:ln>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0" y="1600200"/>
            <a:ext cx="3200400" cy="2400300"/>
          </a:xfrm>
          <a:prstGeom prst="rect">
            <a:avLst/>
          </a:prstGeom>
          <a:ln>
            <a:solidFill>
              <a:schemeClr val="tx2"/>
            </a:solidFill>
          </a:ln>
        </p:spPr>
      </p:pic>
    </p:spTree>
    <p:extLst>
      <p:ext uri="{BB962C8B-B14F-4D97-AF65-F5344CB8AC3E}">
        <p14:creationId xmlns:p14="http://schemas.microsoft.com/office/powerpoint/2010/main" val="356481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1981200"/>
            <a:ext cx="5257800" cy="3753591"/>
          </a:xfrm>
          <a:prstGeom prst="rect">
            <a:avLst/>
          </a:prstGeom>
          <a:ln>
            <a:solidFill>
              <a:schemeClr val="tx2"/>
            </a:solidFill>
          </a:ln>
        </p:spPr>
      </p:pic>
      <p:sp>
        <p:nvSpPr>
          <p:cNvPr id="3" name="Content Placeholder 2"/>
          <p:cNvSpPr>
            <a:spLocks noGrp="1"/>
          </p:cNvSpPr>
          <p:nvPr>
            <p:ph idx="1"/>
          </p:nvPr>
        </p:nvSpPr>
        <p:spPr>
          <a:xfrm>
            <a:off x="1143000" y="2286000"/>
            <a:ext cx="7010400" cy="3733800"/>
          </a:xfrm>
        </p:spPr>
        <p:txBody>
          <a:bodyPr>
            <a:normAutofit fontScale="92500"/>
          </a:bodyPr>
          <a:lstStyle/>
          <a:p>
            <a:pPr marL="0" indent="0" algn="ctr">
              <a:lnSpc>
                <a:spcPct val="150000"/>
              </a:lnSpc>
              <a:buNone/>
            </a:pPr>
            <a:r>
              <a:rPr lang="en-US" sz="7200" b="1" dirty="0" smtClean="0">
                <a:solidFill>
                  <a:schemeClr val="accent1"/>
                </a:solidFill>
                <a:effectLst>
                  <a:outerShdw blurRad="38100" dist="38100" dir="2700000" algn="tl">
                    <a:srgbClr val="000000">
                      <a:alpha val="43137"/>
                    </a:srgbClr>
                  </a:outerShdw>
                </a:effectLst>
              </a:rPr>
              <a:t>Thank you for</a:t>
            </a:r>
          </a:p>
          <a:p>
            <a:pPr marL="0" indent="0" algn="ctr">
              <a:lnSpc>
                <a:spcPct val="150000"/>
              </a:lnSpc>
              <a:buNone/>
            </a:pPr>
            <a:r>
              <a:rPr lang="en-US" sz="7200" b="1" dirty="0" smtClean="0">
                <a:solidFill>
                  <a:schemeClr val="accent1"/>
                </a:solidFill>
                <a:effectLst>
                  <a:outerShdw blurRad="38100" dist="38100" dir="2700000" algn="tl">
                    <a:srgbClr val="000000">
                      <a:alpha val="43137"/>
                    </a:srgbClr>
                  </a:outerShdw>
                </a:effectLst>
              </a:rPr>
              <a:t>your support!</a:t>
            </a:r>
            <a:endParaRPr lang="en-US" sz="6600" b="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092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are</a:t>
            </a:r>
            <a:endParaRPr lang="en-US" dirty="0"/>
          </a:p>
        </p:txBody>
      </p:sp>
      <p:sp>
        <p:nvSpPr>
          <p:cNvPr id="3" name="Content Placeholder 2"/>
          <p:cNvSpPr>
            <a:spLocks noGrp="1"/>
          </p:cNvSpPr>
          <p:nvPr>
            <p:ph idx="1"/>
          </p:nvPr>
        </p:nvSpPr>
        <p:spPr>
          <a:xfrm>
            <a:off x="3742268" y="2057400"/>
            <a:ext cx="4944532" cy="4068763"/>
          </a:xfrm>
        </p:spPr>
        <p:txBody>
          <a:bodyPr>
            <a:normAutofit/>
          </a:bodyPr>
          <a:lstStyle/>
          <a:p>
            <a:pPr>
              <a:spcAft>
                <a:spcPts val="1200"/>
              </a:spcAft>
            </a:pPr>
            <a:r>
              <a:rPr lang="en-US" sz="2800" dirty="0" smtClean="0"/>
              <a:t>FIRST FRC 4-H team #3928 Team Neutrino</a:t>
            </a:r>
          </a:p>
          <a:p>
            <a:pPr>
              <a:spcAft>
                <a:spcPts val="1200"/>
              </a:spcAft>
            </a:pPr>
            <a:r>
              <a:rPr lang="en-US" sz="2800" dirty="0" smtClean="0"/>
              <a:t>Founded 2012</a:t>
            </a:r>
          </a:p>
          <a:p>
            <a:pPr>
              <a:spcAft>
                <a:spcPts val="1200"/>
              </a:spcAft>
            </a:pPr>
            <a:r>
              <a:rPr lang="en-US" sz="2800" dirty="0" smtClean="0"/>
              <a:t>Story County high school students, ISU mentors, Parent mentors</a:t>
            </a:r>
            <a:endParaRPr lang="en-US" sz="2800" dirty="0"/>
          </a:p>
        </p:txBody>
      </p:sp>
      <p:pic>
        <p:nvPicPr>
          <p:cNvPr id="4"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865" t="8090" r="3468" b="7325"/>
          <a:stretch/>
        </p:blipFill>
        <p:spPr bwMode="auto">
          <a:xfrm>
            <a:off x="8467" y="2667000"/>
            <a:ext cx="3733800" cy="23921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51192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do</a:t>
            </a:r>
            <a:endParaRPr lang="en-US" dirty="0"/>
          </a:p>
        </p:txBody>
      </p:sp>
      <p:sp>
        <p:nvSpPr>
          <p:cNvPr id="3" name="Content Placeholder 2"/>
          <p:cNvSpPr>
            <a:spLocks noGrp="1"/>
          </p:cNvSpPr>
          <p:nvPr>
            <p:ph idx="1"/>
          </p:nvPr>
        </p:nvSpPr>
        <p:spPr>
          <a:xfrm>
            <a:off x="457200" y="2057400"/>
            <a:ext cx="8229600" cy="4068763"/>
          </a:xfrm>
        </p:spPr>
        <p:txBody>
          <a:bodyPr>
            <a:normAutofit fontScale="92500"/>
          </a:bodyPr>
          <a:lstStyle/>
          <a:p>
            <a:pPr>
              <a:lnSpc>
                <a:spcPct val="150000"/>
              </a:lnSpc>
            </a:pPr>
            <a:r>
              <a:rPr lang="en-US" sz="2800" dirty="0"/>
              <a:t>Build a robot</a:t>
            </a:r>
          </a:p>
          <a:p>
            <a:pPr>
              <a:lnSpc>
                <a:spcPct val="150000"/>
              </a:lnSpc>
            </a:pPr>
            <a:r>
              <a:rPr lang="en-US" sz="2800" dirty="0"/>
              <a:t>Market the team</a:t>
            </a:r>
          </a:p>
          <a:p>
            <a:pPr>
              <a:lnSpc>
                <a:spcPct val="150000"/>
              </a:lnSpc>
            </a:pPr>
            <a:r>
              <a:rPr lang="en-US" sz="2800" dirty="0"/>
              <a:t>Design a website</a:t>
            </a:r>
          </a:p>
          <a:p>
            <a:pPr>
              <a:lnSpc>
                <a:spcPct val="150000"/>
              </a:lnSpc>
            </a:pPr>
            <a:r>
              <a:rPr lang="en-US" sz="2800" dirty="0" smtClean="0"/>
              <a:t>Fundraise</a:t>
            </a:r>
            <a:endParaRPr lang="en-US" sz="2800" dirty="0"/>
          </a:p>
          <a:p>
            <a:pPr>
              <a:lnSpc>
                <a:spcPct val="150000"/>
              </a:lnSpc>
            </a:pPr>
            <a:r>
              <a:rPr lang="en-US" sz="2800" dirty="0" smtClean="0"/>
              <a:t>Volunteer</a:t>
            </a:r>
            <a:endParaRPr lang="en-US" sz="2800" dirty="0"/>
          </a:p>
          <a:p>
            <a:pPr>
              <a:lnSpc>
                <a:spcPct val="150000"/>
              </a:lnSpc>
            </a:pPr>
            <a:r>
              <a:rPr lang="en-US" sz="2800" dirty="0" smtClean="0"/>
              <a:t>Spread </a:t>
            </a:r>
            <a:r>
              <a:rPr lang="en-US" sz="2800" dirty="0"/>
              <a:t>the FIRST message</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l="35596"/>
          <a:stretch/>
        </p:blipFill>
        <p:spPr>
          <a:xfrm>
            <a:off x="6400800" y="1600200"/>
            <a:ext cx="2260950" cy="2327246"/>
          </a:xfrm>
          <a:prstGeom prst="rect">
            <a:avLst/>
          </a:prstGeom>
          <a:ln w="12700">
            <a:solidFill>
              <a:schemeClr val="tx1"/>
            </a:solidFill>
          </a:ln>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l="6370" t="7306" r="3601"/>
          <a:stretch/>
        </p:blipFill>
        <p:spPr>
          <a:xfrm flipH="1">
            <a:off x="3985957" y="2278592"/>
            <a:ext cx="2402142" cy="1648854"/>
          </a:xfrm>
          <a:prstGeom prst="rect">
            <a:avLst/>
          </a:prstGeom>
          <a:ln w="12700">
            <a:solidFill>
              <a:schemeClr val="tx1"/>
            </a:solidFill>
          </a:ln>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45372" y="3940146"/>
            <a:ext cx="1873542" cy="1405157"/>
          </a:xfrm>
          <a:prstGeom prst="rect">
            <a:avLst/>
          </a:prstGeom>
          <a:ln w="12700">
            <a:solidFill>
              <a:schemeClr val="tx1"/>
            </a:solidFill>
          </a:ln>
        </p:spPr>
      </p:pic>
      <p:pic>
        <p:nvPicPr>
          <p:cNvPr id="8" name="Picture 7"/>
          <p:cNvPicPr>
            <a:picLocks noChangeAspect="1"/>
          </p:cNvPicPr>
          <p:nvPr/>
        </p:nvPicPr>
        <p:blipFill rotWithShape="1">
          <a:blip r:embed="rId6" cstate="email">
            <a:extLst>
              <a:ext uri="{28A0092B-C50C-407E-A947-70E740481C1C}">
                <a14:useLocalDpi xmlns:a14="http://schemas.microsoft.com/office/drawing/2010/main" val="0"/>
              </a:ext>
            </a:extLst>
          </a:blip>
          <a:srcRect t="20757" r="5048"/>
          <a:stretch/>
        </p:blipFill>
        <p:spPr>
          <a:xfrm>
            <a:off x="6631613" y="3940147"/>
            <a:ext cx="2030137" cy="1270698"/>
          </a:xfrm>
          <a:prstGeom prst="rect">
            <a:avLst/>
          </a:prstGeom>
          <a:ln w="12700">
            <a:solidFill>
              <a:schemeClr val="tx1"/>
            </a:solidFill>
          </a:ln>
        </p:spPr>
      </p:pic>
    </p:spTree>
    <p:extLst>
      <p:ext uri="{BB962C8B-B14F-4D97-AF65-F5344CB8AC3E}">
        <p14:creationId xmlns:p14="http://schemas.microsoft.com/office/powerpoint/2010/main" val="3420583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t>
            </a:r>
            <a:endParaRPr lang="en-US" dirty="0"/>
          </a:p>
        </p:txBody>
      </p:sp>
      <p:sp>
        <p:nvSpPr>
          <p:cNvPr id="3" name="Content Placeholder 2"/>
          <p:cNvSpPr>
            <a:spLocks noGrp="1"/>
          </p:cNvSpPr>
          <p:nvPr>
            <p:ph idx="1"/>
          </p:nvPr>
        </p:nvSpPr>
        <p:spPr>
          <a:xfrm>
            <a:off x="4267200" y="1828800"/>
            <a:ext cx="4724400" cy="4068763"/>
          </a:xfrm>
        </p:spPr>
        <p:txBody>
          <a:bodyPr>
            <a:normAutofit fontScale="70000" lnSpcReduction="20000"/>
          </a:bodyPr>
          <a:lstStyle/>
          <a:p>
            <a:pPr>
              <a:lnSpc>
                <a:spcPct val="150000"/>
              </a:lnSpc>
            </a:pPr>
            <a:r>
              <a:rPr lang="en-US" sz="2800" dirty="0"/>
              <a:t>FIRST</a:t>
            </a:r>
            <a:r>
              <a:rPr lang="en-US" sz="2800" baseline="30000" dirty="0"/>
              <a:t>®</a:t>
            </a:r>
            <a:r>
              <a:rPr lang="en-US" sz="2800" dirty="0"/>
              <a:t> stands </a:t>
            </a:r>
            <a:r>
              <a:rPr lang="en-US" sz="2800" dirty="0" smtClean="0"/>
              <a:t>for </a:t>
            </a:r>
            <a:br>
              <a:rPr lang="en-US" sz="2800" dirty="0" smtClean="0"/>
            </a:br>
            <a:r>
              <a:rPr lang="en-US" sz="2800" dirty="0" err="1" smtClean="0"/>
              <a:t>For</a:t>
            </a:r>
            <a:r>
              <a:rPr lang="en-US" sz="2800" dirty="0" smtClean="0"/>
              <a:t> </a:t>
            </a:r>
            <a:r>
              <a:rPr lang="en-US" sz="2800" dirty="0"/>
              <a:t>Inspiration and Recognition of Science and Technology.</a:t>
            </a:r>
          </a:p>
          <a:p>
            <a:pPr>
              <a:lnSpc>
                <a:spcPct val="150000"/>
              </a:lnSpc>
            </a:pPr>
            <a:r>
              <a:rPr lang="en-US" sz="2800" dirty="0"/>
              <a:t>Dean </a:t>
            </a:r>
            <a:r>
              <a:rPr lang="en-US" sz="2800" dirty="0" err="1"/>
              <a:t>Kamen</a:t>
            </a:r>
            <a:r>
              <a:rPr lang="en-US" sz="2800" dirty="0"/>
              <a:t>, 1989</a:t>
            </a:r>
          </a:p>
          <a:p>
            <a:pPr>
              <a:lnSpc>
                <a:spcPct val="150000"/>
              </a:lnSpc>
            </a:pPr>
            <a:r>
              <a:rPr lang="en-US" sz="2800" dirty="0"/>
              <a:t>Engineering program (STEM</a:t>
            </a:r>
            <a:r>
              <a:rPr lang="en-US" sz="2800" dirty="0" smtClean="0"/>
              <a:t>)</a:t>
            </a:r>
          </a:p>
          <a:p>
            <a:pPr lvl="1">
              <a:lnSpc>
                <a:spcPct val="150000"/>
              </a:lnSpc>
            </a:pPr>
            <a:r>
              <a:rPr lang="en-US" sz="2400" dirty="0" smtClean="0"/>
              <a:t>Students seven times as likely to major in engineering in college</a:t>
            </a:r>
            <a:endParaRPr lang="en-US" sz="2400" dirty="0"/>
          </a:p>
          <a:p>
            <a:pPr>
              <a:lnSpc>
                <a:spcPct val="150000"/>
              </a:lnSpc>
            </a:pPr>
            <a:r>
              <a:rPr lang="en-US" sz="2800" dirty="0"/>
              <a:t>Life </a:t>
            </a:r>
            <a:r>
              <a:rPr lang="en-US" sz="2800" dirty="0" smtClean="0"/>
              <a:t>skills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76200"/>
            <a:ext cx="3124200" cy="1229810"/>
          </a:xfrm>
          <a:prstGeom prst="rect">
            <a:avLst/>
          </a:prstGeom>
        </p:spPr>
      </p:pic>
      <p:pic>
        <p:nvPicPr>
          <p:cNvPr id="1026" name="Picture 2" descr="http://www2.pictures.zimbio.com/gi/Australia+Plays+Host+LEGO+Education+FIRST+VkIGQF05loDl.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81000" y="2150533"/>
            <a:ext cx="2463800" cy="16425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4.bp.blogspot.com/-D00IIkd4f9I/TZ983DXDTUI/AAAAAAAAAbQ/MgUrXdevgVc/s1600/G0320Robotics+Competition07.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4199" t="17853" r="4510" b="2279"/>
          <a:stretch/>
        </p:blipFill>
        <p:spPr bwMode="auto">
          <a:xfrm>
            <a:off x="2531533" y="1881061"/>
            <a:ext cx="1735667" cy="21814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8758" r="13033"/>
          <a:stretch/>
        </p:blipFill>
        <p:spPr bwMode="auto">
          <a:xfrm>
            <a:off x="592667" y="3793065"/>
            <a:ext cx="2286000" cy="20989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2971800" y="5334000"/>
            <a:ext cx="6172200" cy="71596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2800" dirty="0" smtClean="0"/>
              <a:t>“It’s the hardest fun you’ll ever have!”</a:t>
            </a:r>
            <a:endParaRPr lang="en-US" sz="2800" dirty="0" smtClean="0"/>
          </a:p>
        </p:txBody>
      </p:sp>
    </p:spTree>
    <p:extLst>
      <p:ext uri="{BB962C8B-B14F-4D97-AF65-F5344CB8AC3E}">
        <p14:creationId xmlns:p14="http://schemas.microsoft.com/office/powerpoint/2010/main" val="977711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levels of FIRST</a:t>
            </a:r>
            <a:r>
              <a:rPr lang="en-US" baseline="30000" dirty="0" smtClean="0"/>
              <a:t>®</a:t>
            </a:r>
            <a:endParaRPr lang="en-US" dirty="0"/>
          </a:p>
        </p:txBody>
      </p:sp>
      <p:grpSp>
        <p:nvGrpSpPr>
          <p:cNvPr id="8" name="Group 7"/>
          <p:cNvGrpSpPr/>
          <p:nvPr/>
        </p:nvGrpSpPr>
        <p:grpSpPr>
          <a:xfrm>
            <a:off x="638984" y="2438400"/>
            <a:ext cx="7924800" cy="2709544"/>
            <a:chOff x="614145" y="2074333"/>
            <a:chExt cx="6101854" cy="2086266"/>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135" r="2409" b="13780"/>
            <a:stretch/>
          </p:blipFill>
          <p:spPr>
            <a:xfrm>
              <a:off x="2166937" y="2074333"/>
              <a:ext cx="1462088" cy="2086266"/>
            </a:xfrm>
            <a:prstGeom prst="rect">
              <a:avLst/>
            </a:prstGeom>
            <a:ln>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3681" y="2074333"/>
              <a:ext cx="1562318" cy="2086266"/>
            </a:xfrm>
            <a:prstGeom prst="rect">
              <a:avLst/>
            </a:prstGeom>
            <a:ln>
              <a:solidFill>
                <a:schemeClr val="tx1"/>
              </a:solidFill>
            </a:ln>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2410" t="1859" r="-1" b="11921"/>
            <a:stretch/>
          </p:blipFill>
          <p:spPr>
            <a:xfrm>
              <a:off x="3629025" y="2074333"/>
              <a:ext cx="1524656" cy="2086266"/>
            </a:xfrm>
            <a:prstGeom prst="rect">
              <a:avLst/>
            </a:prstGeom>
            <a:ln>
              <a:solidFill>
                <a:schemeClr val="tx1"/>
              </a:solidFill>
            </a:ln>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b="13439"/>
            <a:stretch/>
          </p:blipFill>
          <p:spPr>
            <a:xfrm>
              <a:off x="614145" y="2074333"/>
              <a:ext cx="1552792" cy="2086266"/>
            </a:xfrm>
            <a:prstGeom prst="rect">
              <a:avLst/>
            </a:prstGeom>
            <a:ln>
              <a:solidFill>
                <a:schemeClr val="tx1"/>
              </a:solidFill>
            </a:ln>
          </p:spPr>
        </p:pic>
      </p:gr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5318" y="5254867"/>
            <a:ext cx="767866" cy="767866"/>
          </a:xfrm>
          <a:prstGeom prst="rect">
            <a:avLst/>
          </a:prstGeom>
        </p:spPr>
      </p:pic>
    </p:spTree>
    <p:extLst>
      <p:ext uri="{BB962C8B-B14F-4D97-AF65-F5344CB8AC3E}">
        <p14:creationId xmlns:p14="http://schemas.microsoft.com/office/powerpoint/2010/main" val="82866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FRC season</a:t>
            </a:r>
            <a:endParaRPr lang="en-US" dirty="0"/>
          </a:p>
        </p:txBody>
      </p:sp>
      <p:sp>
        <p:nvSpPr>
          <p:cNvPr id="3" name="Content Placeholder 2"/>
          <p:cNvSpPr>
            <a:spLocks noGrp="1"/>
          </p:cNvSpPr>
          <p:nvPr>
            <p:ph idx="1"/>
          </p:nvPr>
        </p:nvSpPr>
        <p:spPr>
          <a:xfrm>
            <a:off x="457200" y="2057400"/>
            <a:ext cx="8229600" cy="4068763"/>
          </a:xfrm>
        </p:spPr>
        <p:txBody>
          <a:bodyPr>
            <a:normAutofit/>
          </a:bodyPr>
          <a:lstStyle/>
          <a:p>
            <a:pPr>
              <a:lnSpc>
                <a:spcPct val="150000"/>
              </a:lnSpc>
            </a:pPr>
            <a:r>
              <a:rPr lang="en-US" sz="2800" dirty="0"/>
              <a:t>New game each year</a:t>
            </a:r>
          </a:p>
          <a:p>
            <a:pPr>
              <a:lnSpc>
                <a:spcPct val="150000"/>
              </a:lnSpc>
            </a:pPr>
            <a:r>
              <a:rPr lang="en-US" sz="2800" dirty="0"/>
              <a:t>6 week build season</a:t>
            </a:r>
          </a:p>
          <a:p>
            <a:pPr>
              <a:lnSpc>
                <a:spcPct val="150000"/>
              </a:lnSpc>
            </a:pPr>
            <a:r>
              <a:rPr lang="en-US" sz="2800" dirty="0"/>
              <a:t>3-day competitions</a:t>
            </a:r>
          </a:p>
          <a:p>
            <a:pPr>
              <a:lnSpc>
                <a:spcPct val="150000"/>
              </a:lnSpc>
            </a:pPr>
            <a:r>
              <a:rPr lang="en-US" sz="2800" dirty="0"/>
              <a:t>“</a:t>
            </a:r>
            <a:r>
              <a:rPr lang="en-US" sz="2800" u="sng" dirty="0"/>
              <a:t>Gracious Professionalism</a:t>
            </a:r>
            <a:r>
              <a:rPr lang="en-US" sz="2800" dirty="0"/>
              <a:t>”</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125"/>
          <a:stretch/>
        </p:blipFill>
        <p:spPr>
          <a:xfrm>
            <a:off x="6153659" y="3886200"/>
            <a:ext cx="2870367" cy="2151005"/>
          </a:xfrm>
          <a:prstGeom prst="rect">
            <a:avLst/>
          </a:prstGeom>
          <a:ln>
            <a:solidFill>
              <a:schemeClr val="tx1"/>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6883" y="1276509"/>
            <a:ext cx="3092007" cy="2062345"/>
          </a:xfrm>
          <a:prstGeom prst="rect">
            <a:avLst/>
          </a:prstGeom>
          <a:ln>
            <a:solidFill>
              <a:schemeClr val="tx1"/>
            </a:solidFill>
          </a:ln>
        </p:spPr>
      </p:pic>
      <p:pic>
        <p:nvPicPr>
          <p:cNvPr id="2050" name="Picture 2" descr="C:\Users\Dagney\AppData\Local\Microsoft\Windows\Temporary Internet Files\Content.IE5\R87WMNK2\9194697272_79a1b6bc21_b.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088" b="17365"/>
          <a:stretch/>
        </p:blipFill>
        <p:spPr bwMode="auto">
          <a:xfrm>
            <a:off x="4701239" y="2493194"/>
            <a:ext cx="2461561" cy="16978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776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Neutrino’s Achievements: 2012</a:t>
            </a:r>
            <a:endParaRPr lang="en-US" dirty="0"/>
          </a:p>
        </p:txBody>
      </p:sp>
      <p:sp>
        <p:nvSpPr>
          <p:cNvPr id="3" name="Content Placeholder 2"/>
          <p:cNvSpPr>
            <a:spLocks noGrp="1"/>
          </p:cNvSpPr>
          <p:nvPr>
            <p:ph idx="1"/>
          </p:nvPr>
        </p:nvSpPr>
        <p:spPr>
          <a:xfrm>
            <a:off x="457200" y="2057400"/>
            <a:ext cx="5105400" cy="4068763"/>
          </a:xfrm>
        </p:spPr>
        <p:txBody>
          <a:bodyPr>
            <a:normAutofit fontScale="85000" lnSpcReduction="10000"/>
          </a:bodyPr>
          <a:lstStyle/>
          <a:p>
            <a:pPr>
              <a:lnSpc>
                <a:spcPct val="150000"/>
              </a:lnSpc>
            </a:pPr>
            <a:r>
              <a:rPr lang="en-US" dirty="0" smtClean="0"/>
              <a:t>Midwest Regional (Chicago)</a:t>
            </a:r>
          </a:p>
          <a:p>
            <a:pPr lvl="1">
              <a:lnSpc>
                <a:spcPct val="150000"/>
              </a:lnSpc>
            </a:pPr>
            <a:r>
              <a:rPr lang="en-US" dirty="0" smtClean="0"/>
              <a:t>Ranked 8</a:t>
            </a:r>
            <a:r>
              <a:rPr lang="en-US" baseline="30000" dirty="0" smtClean="0"/>
              <a:t>th</a:t>
            </a:r>
            <a:endParaRPr lang="en-US" dirty="0" smtClean="0"/>
          </a:p>
          <a:p>
            <a:pPr lvl="1">
              <a:lnSpc>
                <a:spcPct val="150000"/>
              </a:lnSpc>
            </a:pPr>
            <a:r>
              <a:rPr lang="en-US" dirty="0" smtClean="0"/>
              <a:t>Highest rookie seed award</a:t>
            </a:r>
          </a:p>
          <a:p>
            <a:pPr lvl="1">
              <a:lnSpc>
                <a:spcPct val="150000"/>
              </a:lnSpc>
            </a:pPr>
            <a:r>
              <a:rPr lang="en-US" dirty="0" smtClean="0"/>
              <a:t>Captain of the 5</a:t>
            </a:r>
            <a:r>
              <a:rPr lang="en-US" baseline="30000" dirty="0" smtClean="0"/>
              <a:t>th</a:t>
            </a:r>
            <a:r>
              <a:rPr lang="en-US" dirty="0" smtClean="0"/>
              <a:t> alliance</a:t>
            </a:r>
            <a:endParaRPr lang="en-US" dirty="0"/>
          </a:p>
        </p:txBody>
      </p:sp>
      <p:pic>
        <p:nvPicPr>
          <p:cNvPr id="1026" name="Picture 2" descr="K:\pictures and vids\2011-2012 FRC\2011-2012 FRC\2012-03-25 FIRST Midwest Regional2012\Midwest Friday Sat 2012 003.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5886030" y="2433536"/>
            <a:ext cx="3176443" cy="29231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K:\pictures and vids\2011-2012 FRC\2011-2012 FRC\2012-03-25 FIRST Midwest Regional2012\Midwest Friday Sat 2012 02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4539" b="12057"/>
          <a:stretch/>
        </p:blipFill>
        <p:spPr bwMode="auto">
          <a:xfrm>
            <a:off x="3955695" y="1981200"/>
            <a:ext cx="1923486" cy="18416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123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Neutrino’s Achievements: 2013</a:t>
            </a:r>
            <a:endParaRPr lang="en-US" dirty="0"/>
          </a:p>
        </p:txBody>
      </p:sp>
      <p:sp>
        <p:nvSpPr>
          <p:cNvPr id="3" name="Content Placeholder 2"/>
          <p:cNvSpPr>
            <a:spLocks noGrp="1"/>
          </p:cNvSpPr>
          <p:nvPr>
            <p:ph sz="half" idx="1"/>
          </p:nvPr>
        </p:nvSpPr>
        <p:spPr>
          <a:xfrm>
            <a:off x="457200" y="2057400"/>
            <a:ext cx="4038600" cy="4068763"/>
          </a:xfrm>
        </p:spPr>
        <p:txBody>
          <a:bodyPr>
            <a:normAutofit fontScale="92500" lnSpcReduction="20000"/>
          </a:bodyPr>
          <a:lstStyle/>
          <a:p>
            <a:pPr>
              <a:lnSpc>
                <a:spcPct val="150000"/>
              </a:lnSpc>
            </a:pPr>
            <a:r>
              <a:rPr lang="en-US" sz="2800" dirty="0" smtClean="0"/>
              <a:t>Greater Kansas City Regional</a:t>
            </a:r>
          </a:p>
          <a:p>
            <a:pPr lvl="1">
              <a:lnSpc>
                <a:spcPct val="150000"/>
              </a:lnSpc>
            </a:pPr>
            <a:r>
              <a:rPr lang="en-US" dirty="0" smtClean="0"/>
              <a:t>Ranked 9</a:t>
            </a:r>
            <a:r>
              <a:rPr lang="en-US" baseline="30000" dirty="0" smtClean="0"/>
              <a:t>th</a:t>
            </a:r>
          </a:p>
          <a:p>
            <a:pPr lvl="1">
              <a:lnSpc>
                <a:spcPct val="150000"/>
              </a:lnSpc>
            </a:pPr>
            <a:r>
              <a:rPr lang="en-US" dirty="0" smtClean="0"/>
              <a:t>Selected by the 2</a:t>
            </a:r>
            <a:r>
              <a:rPr lang="en-US" baseline="30000" dirty="0" smtClean="0"/>
              <a:t>nd</a:t>
            </a:r>
            <a:r>
              <a:rPr lang="en-US" dirty="0" smtClean="0"/>
              <a:t> alliance</a:t>
            </a:r>
          </a:p>
          <a:p>
            <a:pPr lvl="1">
              <a:lnSpc>
                <a:spcPct val="150000"/>
              </a:lnSpc>
            </a:pPr>
            <a:r>
              <a:rPr lang="en-US" dirty="0" smtClean="0"/>
              <a:t>Finalist</a:t>
            </a:r>
          </a:p>
          <a:p>
            <a:pPr lvl="1">
              <a:lnSpc>
                <a:spcPct val="150000"/>
              </a:lnSpc>
            </a:pPr>
            <a:r>
              <a:rPr lang="en-US" dirty="0" smtClean="0"/>
              <a:t>Excellence in Engineering Award</a:t>
            </a:r>
          </a:p>
        </p:txBody>
      </p:sp>
      <p:pic>
        <p:nvPicPr>
          <p:cNvPr id="2050" name="Picture 2" descr="C:\Users\Dagney\AppData\Local\Microsoft\Windows\Temporary Internet Files\Content.IE5\R87WMNK2\9191796299_fd20fe4a1d_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637" r="18539"/>
          <a:stretch/>
        </p:blipFill>
        <p:spPr bwMode="auto">
          <a:xfrm>
            <a:off x="6400800" y="1905000"/>
            <a:ext cx="2192187" cy="2667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http://farm4.staticflickr.com/3732/9191884281_0579ff2a82_b.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023" t="10800" b="4197"/>
          <a:stretch/>
        </p:blipFill>
        <p:spPr bwMode="auto">
          <a:xfrm>
            <a:off x="4409736" y="3046034"/>
            <a:ext cx="1991064" cy="15259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8" name="Picture 10" descr="http://farm6.staticflickr.com/5454/9191955028_3c3935f773_b.jpg"/>
          <p:cNvPicPr>
            <a:picLocks noChangeAspect="1" noChangeArrowheads="1"/>
          </p:cNvPicPr>
          <p:nvPr/>
        </p:nvPicPr>
        <p:blipFill rotWithShape="1">
          <a:blip r:embed="rId5">
            <a:extLst>
              <a:ext uri="{28A0092B-C50C-407E-A947-70E740481C1C}">
                <a14:useLocalDpi xmlns:a14="http://schemas.microsoft.com/office/drawing/2010/main" val="0"/>
              </a:ext>
            </a:extLst>
          </a:blip>
          <a:srcRect l="26246" t="29957" b="40086"/>
          <a:stretch/>
        </p:blipFill>
        <p:spPr bwMode="auto">
          <a:xfrm>
            <a:off x="4409736" y="4572000"/>
            <a:ext cx="4183252" cy="11316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45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Neutrino’s Achievements: 2013</a:t>
            </a:r>
            <a:endParaRPr lang="en-US" dirty="0"/>
          </a:p>
        </p:txBody>
      </p:sp>
      <p:sp>
        <p:nvSpPr>
          <p:cNvPr id="4" name="Content Placeholder 2"/>
          <p:cNvSpPr txBox="1">
            <a:spLocks/>
          </p:cNvSpPr>
          <p:nvPr/>
        </p:nvSpPr>
        <p:spPr>
          <a:xfrm>
            <a:off x="4656667" y="2057400"/>
            <a:ext cx="4038600" cy="4068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600" dirty="0" smtClean="0"/>
              <a:t>Minnesota North Star Regional</a:t>
            </a:r>
          </a:p>
          <a:p>
            <a:pPr lvl="1">
              <a:lnSpc>
                <a:spcPct val="150000"/>
              </a:lnSpc>
            </a:pPr>
            <a:r>
              <a:rPr lang="en-US" sz="2200" dirty="0" smtClean="0"/>
              <a:t>Ranked 1</a:t>
            </a:r>
            <a:r>
              <a:rPr lang="en-US" sz="2200" baseline="30000" dirty="0" smtClean="0"/>
              <a:t>st</a:t>
            </a:r>
          </a:p>
          <a:p>
            <a:pPr lvl="1">
              <a:lnSpc>
                <a:spcPct val="150000"/>
              </a:lnSpc>
            </a:pPr>
            <a:r>
              <a:rPr lang="en-US" sz="2200" dirty="0" smtClean="0"/>
              <a:t>Finalist</a:t>
            </a:r>
          </a:p>
          <a:p>
            <a:pPr lvl="1">
              <a:lnSpc>
                <a:spcPct val="150000"/>
              </a:lnSpc>
            </a:pPr>
            <a:r>
              <a:rPr lang="en-US" sz="2200" dirty="0" smtClean="0"/>
              <a:t>Innovation in Control Award</a:t>
            </a:r>
          </a:p>
        </p:txBody>
      </p:sp>
      <p:pic>
        <p:nvPicPr>
          <p:cNvPr id="3074" name="Picture 2" descr="http://farm8.staticflickr.com/7381/9209182833_2e793896a2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3276600"/>
            <a:ext cx="3581630" cy="267573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3076" name="Picture 4" descr="http://farm8.staticflickr.com/7457/9212421510_82d26a09bd_o.jpg"/>
          <p:cNvPicPr>
            <a:picLocks noChangeAspect="1" noChangeArrowheads="1"/>
          </p:cNvPicPr>
          <p:nvPr/>
        </p:nvPicPr>
        <p:blipFill rotWithShape="1">
          <a:blip r:embed="rId4">
            <a:extLst>
              <a:ext uri="{28A0092B-C50C-407E-A947-70E740481C1C}">
                <a14:useLocalDpi xmlns:a14="http://schemas.microsoft.com/office/drawing/2010/main" val="0"/>
              </a:ext>
            </a:extLst>
          </a:blip>
          <a:srcRect l="33335" t="8847" r="14530"/>
          <a:stretch/>
        </p:blipFill>
        <p:spPr bwMode="auto">
          <a:xfrm>
            <a:off x="2819400" y="1676400"/>
            <a:ext cx="1600200" cy="186667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615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Neutrino">
  <a:themeElements>
    <a:clrScheme name="Neutrino">
      <a:dk1>
        <a:sysClr val="windowText" lastClr="000000"/>
      </a:dk1>
      <a:lt1>
        <a:sysClr val="window" lastClr="FFFFFF"/>
      </a:lt1>
      <a:dk2>
        <a:srgbClr val="000000"/>
      </a:dk2>
      <a:lt2>
        <a:srgbClr val="FFFFFF"/>
      </a:lt2>
      <a:accent1>
        <a:srgbClr val="FF9900"/>
      </a:accent1>
      <a:accent2>
        <a:srgbClr val="FF6600"/>
      </a:accent2>
      <a:accent3>
        <a:srgbClr val="C8C8C8"/>
      </a:accent3>
      <a:accent4>
        <a:srgbClr val="666666"/>
      </a:accent4>
      <a:accent5>
        <a:srgbClr val="2E2E2E"/>
      </a:accent5>
      <a:accent6>
        <a:srgbClr val="000000"/>
      </a:accent6>
      <a:hlink>
        <a:srgbClr val="0000FF"/>
      </a:hlink>
      <a:folHlink>
        <a:srgbClr val="800080"/>
      </a:folHlink>
    </a:clrScheme>
    <a:fontScheme name="Nuetrino">
      <a:majorFont>
        <a:latin typeface="Impact"/>
        <a:ea typeface=""/>
        <a:cs typeface=""/>
      </a:majorFont>
      <a:minorFont>
        <a:latin typeface="Verdana"/>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Neutrino</Template>
  <TotalTime>218</TotalTime>
  <Words>1152</Words>
  <Application>Microsoft Office PowerPoint</Application>
  <PresentationFormat>On-screen Show (4:3)</PresentationFormat>
  <Paragraphs>98</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Neutrino</vt:lpstr>
      <vt:lpstr>PowerPoint Presentation</vt:lpstr>
      <vt:lpstr>Who we are</vt:lpstr>
      <vt:lpstr>What we do</vt:lpstr>
      <vt:lpstr>What is        ?</vt:lpstr>
      <vt:lpstr>Four levels of FIRST®</vt:lpstr>
      <vt:lpstr>The FRC season</vt:lpstr>
      <vt:lpstr>Neutrino’s Achievements: 2012</vt:lpstr>
      <vt:lpstr>Neutrino’s Achievements: 2013</vt:lpstr>
      <vt:lpstr>Neutrino’s Achievements: 2013</vt:lpstr>
      <vt:lpstr>Community Outreach</vt:lpstr>
      <vt:lpstr>2013 Sponsors</vt:lpstr>
      <vt:lpstr>Sponsors are essential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Neutrino</dc:title>
  <dc:creator>Dagney</dc:creator>
  <cp:lastModifiedBy>Dagney</cp:lastModifiedBy>
  <cp:revision>15</cp:revision>
  <dcterms:created xsi:type="dcterms:W3CDTF">2013-10-06T16:49:06Z</dcterms:created>
  <dcterms:modified xsi:type="dcterms:W3CDTF">2013-10-06T21:26:40Z</dcterms:modified>
</cp:coreProperties>
</file>