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8" r:id="rId4"/>
    <p:sldId id="259"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62" y="78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89B8C-DF7F-4325-B092-A3C31881B1E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331724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89B8C-DF7F-4325-B092-A3C31881B1E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48149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89B8C-DF7F-4325-B092-A3C31881B1E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5423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89B8C-DF7F-4325-B092-A3C31881B1E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87009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89B8C-DF7F-4325-B092-A3C31881B1E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145802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89B8C-DF7F-4325-B092-A3C31881B1E9}"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230092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89B8C-DF7F-4325-B092-A3C31881B1E9}" type="datetimeFigureOut">
              <a:rPr lang="en-US" smtClean="0"/>
              <a:t>7/23/2014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91642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B89B8C-DF7F-4325-B092-A3C31881B1E9}" type="datetimeFigureOut">
              <a:rPr lang="en-US" smtClean="0"/>
              <a:t>7/23/2014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336511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89B8C-DF7F-4325-B092-A3C31881B1E9}" type="datetimeFigureOut">
              <a:rPr lang="en-US" smtClean="0"/>
              <a:t>7/23/2014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369234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89B8C-DF7F-4325-B092-A3C31881B1E9}"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31773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89B8C-DF7F-4325-B092-A3C31881B1E9}"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50135-D505-4F1C-A288-562486D50406}" type="slidenum">
              <a:rPr lang="en-US" smtClean="0"/>
              <a:t>‹#›</a:t>
            </a:fld>
            <a:endParaRPr lang="en-US"/>
          </a:p>
        </p:txBody>
      </p:sp>
    </p:spTree>
    <p:extLst>
      <p:ext uri="{BB962C8B-B14F-4D97-AF65-F5344CB8AC3E}">
        <p14:creationId xmlns:p14="http://schemas.microsoft.com/office/powerpoint/2010/main" val="289123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4B89B8C-DF7F-4325-B092-A3C31881B1E9}" type="datetimeFigureOut">
              <a:rPr lang="en-US" smtClean="0"/>
              <a:t>7/23/2014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8250135-D505-4F1C-A288-562486D50406}" type="slidenum">
              <a:rPr lang="en-US" smtClean="0"/>
              <a:t>‹#›</a:t>
            </a:fld>
            <a:endParaRPr lang="en-US"/>
          </a:p>
        </p:txBody>
      </p:sp>
    </p:spTree>
    <p:extLst>
      <p:ext uri="{BB962C8B-B14F-4D97-AF65-F5344CB8AC3E}">
        <p14:creationId xmlns:p14="http://schemas.microsoft.com/office/powerpoint/2010/main" val="140391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76199"/>
            <a:ext cx="6858000" cy="533401"/>
          </a:xfrm>
          <a:prstGeom prst="rect">
            <a:avLst/>
          </a:prstGeom>
          <a:solidFill>
            <a:schemeClr val="tx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smtClean="0">
                <a:solidFill>
                  <a:schemeClr val="bg1"/>
                </a:solidFill>
                <a:latin typeface="Impact" panose="020B0806030902050204" pitchFamily="34" charset="0"/>
                <a:ea typeface="Verdana" panose="020B0604030504040204" pitchFamily="34" charset="0"/>
                <a:cs typeface="Verdana" panose="020B0604030504040204" pitchFamily="34" charset="0"/>
              </a:rPr>
              <a:t>Community Impact</a:t>
            </a:r>
            <a:endParaRPr lang="en-US" dirty="0">
              <a:solidFill>
                <a:schemeClr val="bg1"/>
              </a:solidFill>
              <a:latin typeface="Impact" panose="020B080603090205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52400" y="685800"/>
            <a:ext cx="6553200" cy="8586966"/>
          </a:xfrm>
          <a:prstGeom prst="rect">
            <a:avLst/>
          </a:prstGeom>
          <a:noFill/>
        </p:spPr>
        <p:txBody>
          <a:bodyPr wrap="squar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While it is important to share the values and inspiration of FIRST through building a robot, we volunteer our time in many community events to forge new paths and partnerships. One primary goal was to get young students inspired and to become involved in FIRST, the field of engineering, and to be leaders in science and technology.</a:t>
            </a: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Team </a:t>
            </a:r>
            <a:r>
              <a:rPr lang="en-US" sz="1200" dirty="0">
                <a:latin typeface="Verdana" panose="020B0604030504040204" pitchFamily="34" charset="0"/>
                <a:ea typeface="Verdana" panose="020B0604030504040204" pitchFamily="34" charset="0"/>
                <a:cs typeface="Verdana" panose="020B0604030504040204" pitchFamily="34" charset="0"/>
              </a:rPr>
              <a:t>Neutrino taught summer classes in the Ames Community School District’s Super Summer camp, a Talented and Gifted program designed to get elementary and middle school students excited about a wide range of </a:t>
            </a:r>
            <a:r>
              <a:rPr lang="en-US" sz="1200" dirty="0" smtClean="0">
                <a:latin typeface="Verdana" panose="020B0604030504040204" pitchFamily="34" charset="0"/>
                <a:ea typeface="Verdana" panose="020B0604030504040204" pitchFamily="34" charset="0"/>
                <a:cs typeface="Verdana" panose="020B0604030504040204" pitchFamily="34" charset="0"/>
              </a:rPr>
              <a:t>topics. To </a:t>
            </a:r>
            <a:r>
              <a:rPr lang="en-US" sz="1200" dirty="0">
                <a:latin typeface="Verdana" panose="020B0604030504040204" pitchFamily="34" charset="0"/>
                <a:ea typeface="Verdana" panose="020B0604030504040204" pitchFamily="34" charset="0"/>
                <a:cs typeface="Verdana" panose="020B0604030504040204" pitchFamily="34" charset="0"/>
              </a:rPr>
              <a:t>continue the support of FLL during their Senior Solutions season, Team Neutrino volunteered </a:t>
            </a:r>
            <a:r>
              <a:rPr lang="en-US" sz="1200" dirty="0" smtClean="0">
                <a:latin typeface="Verdana" panose="020B0604030504040204" pitchFamily="34" charset="0"/>
                <a:ea typeface="Verdana" panose="020B0604030504040204" pitchFamily="34" charset="0"/>
                <a:cs typeface="Verdana" panose="020B0604030504040204" pitchFamily="34" charset="0"/>
              </a:rPr>
              <a:t>at </a:t>
            </a:r>
            <a:r>
              <a:rPr lang="en-US" sz="1200" dirty="0">
                <a:latin typeface="Verdana" panose="020B0604030504040204" pitchFamily="34" charset="0"/>
                <a:ea typeface="Verdana" panose="020B0604030504040204" pitchFamily="34" charset="0"/>
                <a:cs typeface="Verdana" panose="020B0604030504040204" pitchFamily="34" charset="0"/>
              </a:rPr>
              <a:t>Iowa FLL tournaments and mock </a:t>
            </a:r>
            <a:r>
              <a:rPr lang="en-US" sz="1200" dirty="0" smtClean="0">
                <a:latin typeface="Verdana" panose="020B0604030504040204" pitchFamily="34" charset="0"/>
                <a:ea typeface="Verdana" panose="020B0604030504040204" pitchFamily="34" charset="0"/>
                <a:cs typeface="Verdana" panose="020B0604030504040204" pitchFamily="34" charset="0"/>
              </a:rPr>
              <a:t>matches. During </a:t>
            </a:r>
            <a:r>
              <a:rPr lang="en-US" sz="1200" dirty="0">
                <a:latin typeface="Verdana" panose="020B0604030504040204" pitchFamily="34" charset="0"/>
                <a:ea typeface="Verdana" panose="020B0604030504040204" pitchFamily="34" charset="0"/>
                <a:cs typeface="Verdana" panose="020B0604030504040204" pitchFamily="34" charset="0"/>
              </a:rPr>
              <a:t>the Rebound Rumble offseason, Team Neutrino traveled to Des Moines, Iowa to share our rookie team’s robot at a local high school to inspire them to start the sixth FRC team in Iowa. </a:t>
            </a:r>
            <a:r>
              <a:rPr lang="en-US" sz="1200" dirty="0" smtClean="0">
                <a:latin typeface="Verdana" panose="020B0604030504040204" pitchFamily="34" charset="0"/>
                <a:ea typeface="Verdana" panose="020B0604030504040204" pitchFamily="34" charset="0"/>
                <a:cs typeface="Verdana" panose="020B0604030504040204" pitchFamily="34" charset="0"/>
              </a:rPr>
              <a:t> Outside </a:t>
            </a:r>
            <a:r>
              <a:rPr lang="en-US" sz="1200" dirty="0">
                <a:latin typeface="Verdana" panose="020B0604030504040204" pitchFamily="34" charset="0"/>
                <a:ea typeface="Verdana" panose="020B0604030504040204" pitchFamily="34" charset="0"/>
                <a:cs typeface="Verdana" panose="020B0604030504040204" pitchFamily="34" charset="0"/>
              </a:rPr>
              <a:t>of FIRST, our team has been active in becoming a 4-H </a:t>
            </a:r>
            <a:r>
              <a:rPr lang="en-US" sz="1200" dirty="0" smtClean="0">
                <a:latin typeface="Verdana" panose="020B0604030504040204" pitchFamily="34" charset="0"/>
                <a:ea typeface="Verdana" panose="020B0604030504040204" pitchFamily="34" charset="0"/>
                <a:cs typeface="Verdana" panose="020B0604030504040204" pitchFamily="34" charset="0"/>
              </a:rPr>
              <a:t>club. We participate in the Iowa State Fair and at our county fair each year. Along with these activities we participate in the Science Center of Iowa’s “First Day” and Iowa’s STEM Day where we talk to state legislators about FRC and FIRST as a whole.</a:t>
            </a:r>
            <a:endParaRPr lang="en-US"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900" dirty="0">
              <a:latin typeface="Verdana" panose="020B0604030504040204" pitchFamily="34" charset="0"/>
              <a:ea typeface="Verdana" panose="020B0604030504040204" pitchFamily="34" charset="0"/>
              <a:cs typeface="Verdana" panose="020B0604030504040204" pitchFamily="34" charset="0"/>
            </a:endParaRPr>
          </a:p>
          <a:p>
            <a:pPr algn="just"/>
            <a:endParaRPr lang="en-US" sz="9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a:latin typeface="Verdana" panose="020B0604030504040204" pitchFamily="34" charset="0"/>
              <a:ea typeface="Verdana" panose="020B0604030504040204" pitchFamily="34" charset="0"/>
              <a:cs typeface="Verdana" panose="020B0604030504040204" pitchFamily="34" charset="0"/>
            </a:endParaRP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1200" dirty="0" smtClean="0">
                <a:latin typeface="Verdana" panose="020B0604030504040204" pitchFamily="34" charset="0"/>
                <a:ea typeface="Verdana" panose="020B0604030504040204" pitchFamily="34" charset="0"/>
                <a:cs typeface="Verdana" panose="020B0604030504040204" pitchFamily="34" charset="0"/>
              </a:rPr>
              <a:t>Our </a:t>
            </a:r>
            <a:r>
              <a:rPr lang="en-US" sz="1200" dirty="0">
                <a:latin typeface="Verdana" panose="020B0604030504040204" pitchFamily="34" charset="0"/>
                <a:ea typeface="Verdana" panose="020B0604030504040204" pitchFamily="34" charset="0"/>
                <a:cs typeface="Verdana" panose="020B0604030504040204" pitchFamily="34" charset="0"/>
              </a:rPr>
              <a:t>sponsors, mentors and the community believe in and inspire us to achieve our full potential and to encourage others to do the same. </a:t>
            </a:r>
          </a:p>
        </p:txBody>
      </p:sp>
      <p:pic>
        <p:nvPicPr>
          <p:cNvPr id="1026" name="Picture 2" descr="\\iastate.edu\cyfiles\twitte\Desktop\9180831312_34e786a25f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5389" y="1847603"/>
            <a:ext cx="1901283" cy="23615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iastate.edu\cyfiles\twitte\Desktop\9178616507_c6c477d94f_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717" r="9265"/>
          <a:stretch/>
        </p:blipFill>
        <p:spPr bwMode="auto">
          <a:xfrm>
            <a:off x="262053" y="1847603"/>
            <a:ext cx="2159620" cy="23615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362" t="4138" r="5140" b="4079"/>
          <a:stretch/>
        </p:blipFill>
        <p:spPr bwMode="auto">
          <a:xfrm>
            <a:off x="4310196" y="1847603"/>
            <a:ext cx="2315727" cy="23615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66" t="2468" r="1884" b="4277"/>
          <a:stretch/>
        </p:blipFill>
        <p:spPr bwMode="auto">
          <a:xfrm>
            <a:off x="262053" y="6530418"/>
            <a:ext cx="2643837" cy="20145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603" y="6530418"/>
            <a:ext cx="1281526" cy="20145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16027"/>
          <a:stretch/>
        </p:blipFill>
        <p:spPr bwMode="auto">
          <a:xfrm>
            <a:off x="4191111" y="6530418"/>
            <a:ext cx="2434811" cy="20145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35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85798"/>
            <a:ext cx="6858000" cy="533401"/>
          </a:xfrm>
          <a:prstGeom prst="rect">
            <a:avLst/>
          </a:prstGeom>
          <a:solidFill>
            <a:srgbClr val="FF6600"/>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a:latin typeface="Impact" panose="020B0806030902050204" pitchFamily="34" charset="0"/>
                <a:ea typeface="Verdana" panose="020B0604030504040204" pitchFamily="34" charset="0"/>
                <a:cs typeface="Verdana" panose="020B0604030504040204" pitchFamily="34" charset="0"/>
              </a:rPr>
              <a:t>What is </a:t>
            </a:r>
            <a:r>
              <a:rPr lang="en-US" dirty="0" smtClean="0">
                <a:latin typeface="Impact" panose="020B0806030902050204" pitchFamily="34" charset="0"/>
                <a:ea typeface="Verdana" panose="020B0604030504040204" pitchFamily="34" charset="0"/>
                <a:cs typeface="Verdana" panose="020B0604030504040204" pitchFamily="34" charset="0"/>
              </a:rPr>
              <a:t>FIRST?</a:t>
            </a:r>
            <a:endParaRPr lang="en-US" dirty="0">
              <a:latin typeface="Impact" panose="020B0806030902050204" pitchFamily="34" charset="0"/>
              <a:ea typeface="Verdana" panose="020B0604030504040204" pitchFamily="34" charset="0"/>
              <a:cs typeface="Verdana" panose="020B0604030504040204" pitchFamily="34" charset="0"/>
            </a:endParaRPr>
          </a:p>
        </p:txBody>
      </p:sp>
      <p:sp>
        <p:nvSpPr>
          <p:cNvPr id="5" name="Title 1"/>
          <p:cNvSpPr txBox="1">
            <a:spLocks/>
          </p:cNvSpPr>
          <p:nvPr/>
        </p:nvSpPr>
        <p:spPr>
          <a:xfrm>
            <a:off x="0" y="1"/>
            <a:ext cx="6858000" cy="609600"/>
          </a:xfrm>
          <a:prstGeom prst="rect">
            <a:avLst/>
          </a:prstGeom>
          <a:solidFill>
            <a:schemeClr val="bg1">
              <a:lumMod val="75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solidFill>
                <a:schemeClr val="bg1"/>
              </a:solidFill>
            </a:endParaRPr>
          </a:p>
        </p:txBody>
      </p:sp>
      <p:sp>
        <p:nvSpPr>
          <p:cNvPr id="6" name="TextBox 5"/>
          <p:cNvSpPr txBox="1"/>
          <p:nvPr/>
        </p:nvSpPr>
        <p:spPr>
          <a:xfrm>
            <a:off x="152401" y="1295400"/>
            <a:ext cx="6629398" cy="4985980"/>
          </a:xfrm>
          <a:prstGeom prst="rect">
            <a:avLst/>
          </a:prstGeom>
          <a:noFill/>
        </p:spPr>
        <p:txBody>
          <a:bodyPr wrap="square" rtlCol="0">
            <a:spAutoFit/>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FIRST® stands for </a:t>
            </a:r>
            <a:r>
              <a:rPr lang="en-US" b="1" u="sng" dirty="0" err="1" smtClean="0">
                <a:latin typeface="Verdana" panose="020B0604030504040204" pitchFamily="34" charset="0"/>
                <a:ea typeface="Verdana" panose="020B0604030504040204" pitchFamily="34" charset="0"/>
                <a:cs typeface="Verdana" panose="020B0604030504040204" pitchFamily="34" charset="0"/>
              </a:rPr>
              <a:t>F</a:t>
            </a:r>
            <a:r>
              <a:rPr lang="en-US" b="1" dirty="0" err="1" smtClean="0">
                <a:latin typeface="Verdana" panose="020B0604030504040204" pitchFamily="34" charset="0"/>
                <a:ea typeface="Verdana" panose="020B0604030504040204" pitchFamily="34" charset="0"/>
                <a:cs typeface="Verdana" panose="020B0604030504040204" pitchFamily="34" charset="0"/>
              </a:rPr>
              <a:t>or</a:t>
            </a:r>
            <a:r>
              <a:rPr lang="en-US" b="1" dirty="0" smtClean="0">
                <a:latin typeface="Verdana" panose="020B0604030504040204" pitchFamily="34" charset="0"/>
                <a:ea typeface="Verdana" panose="020B0604030504040204" pitchFamily="34" charset="0"/>
                <a:cs typeface="Verdana" panose="020B0604030504040204" pitchFamily="34" charset="0"/>
              </a:rPr>
              <a:t> </a:t>
            </a:r>
            <a:r>
              <a:rPr lang="en-US" b="1" u="sng" dirty="0" smtClean="0">
                <a:latin typeface="Verdana" panose="020B0604030504040204" pitchFamily="34" charset="0"/>
                <a:ea typeface="Verdana" panose="020B0604030504040204" pitchFamily="34" charset="0"/>
                <a:cs typeface="Verdana" panose="020B0604030504040204" pitchFamily="34" charset="0"/>
              </a:rPr>
              <a:t>I</a:t>
            </a:r>
            <a:r>
              <a:rPr lang="en-US" b="1" dirty="0" smtClean="0">
                <a:latin typeface="Verdana" panose="020B0604030504040204" pitchFamily="34" charset="0"/>
                <a:ea typeface="Verdana" panose="020B0604030504040204" pitchFamily="34" charset="0"/>
                <a:cs typeface="Verdana" panose="020B0604030504040204" pitchFamily="34" charset="0"/>
              </a:rPr>
              <a:t>nspiration and </a:t>
            </a:r>
            <a:r>
              <a:rPr lang="en-US" b="1" u="sng" dirty="0" smtClean="0">
                <a:latin typeface="Verdana" panose="020B0604030504040204" pitchFamily="34" charset="0"/>
                <a:ea typeface="Verdana" panose="020B0604030504040204" pitchFamily="34" charset="0"/>
                <a:cs typeface="Verdana" panose="020B0604030504040204" pitchFamily="34" charset="0"/>
              </a:rPr>
              <a:t>R</a:t>
            </a:r>
            <a:r>
              <a:rPr lang="en-US" b="1" dirty="0" smtClean="0">
                <a:latin typeface="Verdana" panose="020B0604030504040204" pitchFamily="34" charset="0"/>
                <a:ea typeface="Verdana" panose="020B0604030504040204" pitchFamily="34" charset="0"/>
                <a:cs typeface="Verdana" panose="020B0604030504040204" pitchFamily="34" charset="0"/>
              </a:rPr>
              <a:t>ecognition of </a:t>
            </a:r>
            <a:r>
              <a:rPr lang="en-US" b="1" u="sng" dirty="0" smtClean="0">
                <a:latin typeface="Verdana" panose="020B0604030504040204" pitchFamily="34" charset="0"/>
                <a:ea typeface="Verdana" panose="020B0604030504040204" pitchFamily="34" charset="0"/>
                <a:cs typeface="Verdana" panose="020B0604030504040204" pitchFamily="34" charset="0"/>
              </a:rPr>
              <a:t>S</a:t>
            </a:r>
            <a:r>
              <a:rPr lang="en-US" b="1" dirty="0" smtClean="0">
                <a:latin typeface="Verdana" panose="020B0604030504040204" pitchFamily="34" charset="0"/>
                <a:ea typeface="Verdana" panose="020B0604030504040204" pitchFamily="34" charset="0"/>
                <a:cs typeface="Verdana" panose="020B0604030504040204" pitchFamily="34" charset="0"/>
              </a:rPr>
              <a:t>cience and </a:t>
            </a:r>
            <a:r>
              <a:rPr lang="en-US" b="1" u="sng" dirty="0" smtClean="0">
                <a:latin typeface="Verdana" panose="020B0604030504040204" pitchFamily="34" charset="0"/>
                <a:ea typeface="Verdana" panose="020B0604030504040204" pitchFamily="34" charset="0"/>
                <a:cs typeface="Verdana" panose="020B0604030504040204" pitchFamily="34" charset="0"/>
              </a:rPr>
              <a:t>T</a:t>
            </a:r>
            <a:r>
              <a:rPr lang="en-US" b="1" dirty="0" smtClean="0">
                <a:latin typeface="Verdana" panose="020B0604030504040204" pitchFamily="34" charset="0"/>
                <a:ea typeface="Verdana" panose="020B0604030504040204" pitchFamily="34" charset="0"/>
                <a:cs typeface="Verdana" panose="020B0604030504040204" pitchFamily="34" charset="0"/>
              </a:rPr>
              <a:t>echnology.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The mission of FIRST is to inspire young people </a:t>
            </a:r>
            <a:r>
              <a:rPr lang="en-US" sz="1200" dirty="0" smtClean="0">
                <a:latin typeface="Verdana" panose="020B0604030504040204" pitchFamily="34" charset="0"/>
                <a:ea typeface="Verdana" panose="020B0604030504040204" pitchFamily="34" charset="0"/>
                <a:cs typeface="Verdana" panose="020B0604030504040204" pitchFamily="34" charset="0"/>
              </a:rPr>
              <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to </a:t>
            </a:r>
            <a:r>
              <a:rPr lang="en-US" sz="1200" dirty="0">
                <a:latin typeface="Verdana" panose="020B0604030504040204" pitchFamily="34" charset="0"/>
                <a:ea typeface="Verdana" panose="020B0604030504040204" pitchFamily="34" charset="0"/>
                <a:cs typeface="Verdana" panose="020B0604030504040204" pitchFamily="34" charset="0"/>
              </a:rPr>
              <a:t>be science and technology leaders, by </a:t>
            </a:r>
            <a:r>
              <a:rPr lang="en-US" sz="1200" dirty="0" smtClean="0">
                <a:latin typeface="Verdana" panose="020B0604030504040204" pitchFamily="34" charset="0"/>
                <a:ea typeface="Verdana" panose="020B0604030504040204" pitchFamily="34" charset="0"/>
                <a:cs typeface="Verdana" panose="020B0604030504040204" pitchFamily="34" charset="0"/>
              </a:rPr>
              <a:t>en-</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gaging </a:t>
            </a:r>
            <a:r>
              <a:rPr lang="en-US" sz="1200" dirty="0">
                <a:latin typeface="Verdana" panose="020B0604030504040204" pitchFamily="34" charset="0"/>
                <a:ea typeface="Verdana" panose="020B0604030504040204" pitchFamily="34" charset="0"/>
                <a:cs typeface="Verdana" panose="020B0604030504040204" pitchFamily="34" charset="0"/>
              </a:rPr>
              <a:t>them in exciting mentor-based   </a:t>
            </a:r>
            <a:r>
              <a:rPr lang="en-US" sz="1200" dirty="0" smtClean="0">
                <a:latin typeface="Verdana" panose="020B0604030504040204" pitchFamily="34" charset="0"/>
                <a:ea typeface="Verdana" panose="020B0604030504040204" pitchFamily="34" charset="0"/>
                <a:cs typeface="Verdana" panose="020B0604030504040204" pitchFamily="34" charset="0"/>
              </a:rPr>
              <a:t>pro-</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grams </a:t>
            </a:r>
            <a:r>
              <a:rPr lang="en-US" sz="1200" dirty="0">
                <a:latin typeface="Verdana" panose="020B0604030504040204" pitchFamily="34" charset="0"/>
                <a:ea typeface="Verdana" panose="020B0604030504040204" pitchFamily="34" charset="0"/>
                <a:cs typeface="Verdana" panose="020B0604030504040204" pitchFamily="34" charset="0"/>
              </a:rPr>
              <a:t>that build science, engineering and </a:t>
            </a:r>
            <a:r>
              <a:rPr lang="en-US" sz="1200" dirty="0" smtClean="0">
                <a:latin typeface="Verdana" panose="020B0604030504040204" pitchFamily="34" charset="0"/>
                <a:ea typeface="Verdana" panose="020B0604030504040204" pitchFamily="34" charset="0"/>
                <a:cs typeface="Verdana" panose="020B0604030504040204" pitchFamily="34" charset="0"/>
              </a:rPr>
              <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technology </a:t>
            </a:r>
            <a:r>
              <a:rPr lang="en-US" sz="1200" dirty="0">
                <a:latin typeface="Verdana" panose="020B0604030504040204" pitchFamily="34" charset="0"/>
                <a:ea typeface="Verdana" panose="020B0604030504040204" pitchFamily="34" charset="0"/>
                <a:cs typeface="Verdana" panose="020B0604030504040204" pitchFamily="34" charset="0"/>
              </a:rPr>
              <a:t>skills, that inspire innovation, and </a:t>
            </a:r>
            <a:r>
              <a:rPr lang="en-US" sz="1200" dirty="0" smtClean="0">
                <a:latin typeface="Verdana" panose="020B0604030504040204" pitchFamily="34" charset="0"/>
                <a:ea typeface="Verdana" panose="020B0604030504040204" pitchFamily="34" charset="0"/>
                <a:cs typeface="Verdana" panose="020B0604030504040204" pitchFamily="34" charset="0"/>
              </a:rPr>
              <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that </a:t>
            </a:r>
            <a:r>
              <a:rPr lang="en-US" sz="1200" dirty="0">
                <a:latin typeface="Verdana" panose="020B0604030504040204" pitchFamily="34" charset="0"/>
                <a:ea typeface="Verdana" panose="020B0604030504040204" pitchFamily="34" charset="0"/>
                <a:cs typeface="Verdana" panose="020B0604030504040204" pitchFamily="34" charset="0"/>
              </a:rPr>
              <a:t>foster well-rounded life capabilities </a:t>
            </a:r>
            <a:r>
              <a:rPr lang="en-US" sz="1200" dirty="0" smtClean="0">
                <a:latin typeface="Verdana" panose="020B0604030504040204" pitchFamily="34" charset="0"/>
                <a:ea typeface="Verdana" panose="020B0604030504040204" pitchFamily="34" charset="0"/>
                <a:cs typeface="Verdana" panose="020B0604030504040204" pitchFamily="34" charset="0"/>
              </a:rPr>
              <a:t>include-</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err="1" smtClean="0">
                <a:latin typeface="Verdana" panose="020B0604030504040204" pitchFamily="34" charset="0"/>
                <a:ea typeface="Verdana" panose="020B0604030504040204" pitchFamily="34" charset="0"/>
                <a:cs typeface="Verdana" panose="020B0604030504040204" pitchFamily="34" charset="0"/>
              </a:rPr>
              <a:t>ing</a:t>
            </a:r>
            <a:r>
              <a:rPr lang="en-US" sz="1200" dirty="0" smtClean="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self-confidence, communication, and </a:t>
            </a:r>
            <a:r>
              <a:rPr lang="en-US" sz="1200" dirty="0" smtClean="0">
                <a:latin typeface="Verdana" panose="020B0604030504040204" pitchFamily="34" charset="0"/>
                <a:ea typeface="Verdana" panose="020B0604030504040204" pitchFamily="34" charset="0"/>
                <a:cs typeface="Verdana" panose="020B0604030504040204" pitchFamily="34" charset="0"/>
              </a:rPr>
              <a:t>lead-</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err="1" smtClean="0">
                <a:latin typeface="Verdana" panose="020B0604030504040204" pitchFamily="34" charset="0"/>
                <a:ea typeface="Verdana" panose="020B0604030504040204" pitchFamily="34" charset="0"/>
                <a:cs typeface="Verdana" panose="020B0604030504040204" pitchFamily="34" charset="0"/>
              </a:rPr>
              <a:t>ership</a:t>
            </a:r>
            <a:r>
              <a:rPr lang="en-US" sz="1200" dirty="0" smtClean="0">
                <a:latin typeface="Verdana" panose="020B0604030504040204" pitchFamily="34" charset="0"/>
                <a:ea typeface="Verdana" panose="020B0604030504040204" pitchFamily="34" charset="0"/>
                <a:cs typeface="Verdana" panose="020B0604030504040204" pitchFamily="34" charset="0"/>
              </a:rPr>
              <a:t>.</a:t>
            </a:r>
          </a:p>
          <a:p>
            <a:endParaRPr lang="en-US" sz="1200" i="1" dirty="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The program follows kids from kindergarten all the</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way through high school, starting with Jr. FIRST</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Lego League (FLL) </a:t>
            </a:r>
            <a:r>
              <a:rPr lang="en-US" sz="1200" dirty="0" smtClean="0">
                <a:latin typeface="Verdana" panose="020B0604030504040204" pitchFamily="34" charset="0"/>
                <a:ea typeface="Verdana" panose="020B0604030504040204" pitchFamily="34" charset="0"/>
                <a:cs typeface="Verdana" panose="020B0604030504040204" pitchFamily="34" charset="0"/>
              </a:rPr>
              <a:t>for grades K-3, then FLL for grades</a:t>
            </a:r>
            <a:br>
              <a:rPr lang="en-US" sz="1200" dirty="0" smtClean="0">
                <a:latin typeface="Verdana" panose="020B0604030504040204" pitchFamily="34" charset="0"/>
                <a:ea typeface="Verdana" panose="020B0604030504040204" pitchFamily="34" charset="0"/>
                <a:cs typeface="Verdana" panose="020B0604030504040204" pitchFamily="34" charset="0"/>
              </a:rPr>
            </a:br>
            <a:r>
              <a:rPr lang="en-US" sz="1200" dirty="0" smtClean="0">
                <a:latin typeface="Verdana" panose="020B0604030504040204" pitchFamily="34" charset="0"/>
                <a:ea typeface="Verdana" panose="020B0604030504040204" pitchFamily="34" charset="0"/>
                <a:cs typeface="Verdana" panose="020B0604030504040204" pitchFamily="34" charset="0"/>
              </a:rPr>
              <a:t>4-8. FIRST Tech Challenge (FTC) and the FIRST Robotics Challenge (FRC) are for high school students wanting to gain firsthand experience in the engineering world.</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Founded </a:t>
            </a:r>
            <a:r>
              <a:rPr lang="en-US" sz="1200" dirty="0">
                <a:latin typeface="Verdana" panose="020B0604030504040204" pitchFamily="34" charset="0"/>
                <a:ea typeface="Verdana" panose="020B0604030504040204" pitchFamily="34" charset="0"/>
                <a:cs typeface="Verdana" panose="020B0604030504040204" pitchFamily="34" charset="0"/>
              </a:rPr>
              <a:t>by Dean </a:t>
            </a:r>
            <a:r>
              <a:rPr lang="en-US" sz="1200" dirty="0" err="1">
                <a:latin typeface="Verdana" panose="020B0604030504040204" pitchFamily="34" charset="0"/>
                <a:ea typeface="Verdana" panose="020B0604030504040204" pitchFamily="34" charset="0"/>
                <a:cs typeface="Verdana" panose="020B0604030504040204" pitchFamily="34" charset="0"/>
              </a:rPr>
              <a:t>Kamen</a:t>
            </a:r>
            <a:r>
              <a:rPr lang="en-US" sz="1200" dirty="0">
                <a:latin typeface="Verdana" panose="020B0604030504040204" pitchFamily="34" charset="0"/>
                <a:ea typeface="Verdana" panose="020B0604030504040204" pitchFamily="34" charset="0"/>
                <a:cs typeface="Verdana" panose="020B0604030504040204" pitchFamily="34" charset="0"/>
              </a:rPr>
              <a:t> in 1989, FIRST develops accessible, innovative programs to motivate young people to pursue education and  career opportunities in science, technology, engineering, and math, while building self-confidence, knowledge, and life skills</a:t>
            </a:r>
            <a:r>
              <a:rPr lang="en-US" sz="1200" dirty="0" smtClean="0">
                <a:latin typeface="Verdana" panose="020B0604030504040204" pitchFamily="34" charset="0"/>
                <a:ea typeface="Verdana" panose="020B0604030504040204" pitchFamily="34" charset="0"/>
                <a:cs typeface="Verdana" panose="020B0604030504040204" pitchFamily="34" charset="0"/>
              </a:rPr>
              <a:t>.</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For more information about FIRST, visit www.usfirst.org.</a:t>
            </a:r>
            <a:endParaRPr lang="en-US" sz="12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820" y="2209800"/>
            <a:ext cx="2474580" cy="1942684"/>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58" r="13033"/>
          <a:stretch/>
        </p:blipFill>
        <p:spPr bwMode="auto">
          <a:xfrm>
            <a:off x="2005913" y="6122772"/>
            <a:ext cx="2990335" cy="274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4977713" y="6122773"/>
            <a:ext cx="1880287" cy="274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1803" r="18727"/>
          <a:stretch/>
        </p:blipFill>
        <p:spPr bwMode="auto">
          <a:xfrm>
            <a:off x="0" y="6118654"/>
            <a:ext cx="2005913" cy="274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36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295399"/>
            <a:ext cx="6858000" cy="533401"/>
          </a:xfrm>
          <a:prstGeom prst="rect">
            <a:avLst/>
          </a:prstGeom>
          <a:solidFill>
            <a:schemeClr val="tx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smtClean="0">
                <a:solidFill>
                  <a:schemeClr val="bg1"/>
                </a:solidFill>
                <a:latin typeface="Impact" panose="020B0806030902050204" pitchFamily="34" charset="0"/>
              </a:rPr>
              <a:t>What we Do</a:t>
            </a:r>
            <a:endParaRPr lang="en-US" dirty="0">
              <a:solidFill>
                <a:schemeClr val="bg1"/>
              </a:solidFill>
              <a:latin typeface="Impact" panose="020B0806030902050204" pitchFamily="34" charset="0"/>
            </a:endParaRPr>
          </a:p>
        </p:txBody>
      </p:sp>
      <p:sp>
        <p:nvSpPr>
          <p:cNvPr id="5" name="Title 1"/>
          <p:cNvSpPr txBox="1">
            <a:spLocks/>
          </p:cNvSpPr>
          <p:nvPr/>
        </p:nvSpPr>
        <p:spPr>
          <a:xfrm>
            <a:off x="0" y="0"/>
            <a:ext cx="6858000" cy="1219199"/>
          </a:xfrm>
          <a:prstGeom prst="rect">
            <a:avLst/>
          </a:prstGeom>
          <a:solidFill>
            <a:schemeClr val="bg1">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p>
        </p:txBody>
      </p:sp>
      <p:sp>
        <p:nvSpPr>
          <p:cNvPr id="6" name="TextBox 5"/>
          <p:cNvSpPr txBox="1"/>
          <p:nvPr/>
        </p:nvSpPr>
        <p:spPr>
          <a:xfrm>
            <a:off x="3657600" y="1898820"/>
            <a:ext cx="3124200" cy="7109639"/>
          </a:xfrm>
          <a:prstGeom prst="rect">
            <a:avLst/>
          </a:prstGeom>
          <a:noFill/>
        </p:spPr>
        <p:txBody>
          <a:bodyPr wrap="squar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Each year FRC teams participate in a competition, the objectives of which are new each year. The new game is released in January of each year </a:t>
            </a:r>
            <a:r>
              <a:rPr lang="en-US" sz="1200" dirty="0" smtClean="0">
                <a:latin typeface="Verdana" panose="020B0604030504040204" pitchFamily="34" charset="0"/>
                <a:ea typeface="Verdana" panose="020B0604030504040204" pitchFamily="34" charset="0"/>
                <a:cs typeface="Verdana" panose="020B0604030504040204" pitchFamily="34" charset="0"/>
              </a:rPr>
              <a:t>through a kickoff event which </a:t>
            </a:r>
            <a:r>
              <a:rPr lang="en-US" sz="1200" dirty="0" smtClean="0">
                <a:latin typeface="Verdana" panose="020B0604030504040204" pitchFamily="34" charset="0"/>
                <a:ea typeface="Verdana" panose="020B0604030504040204" pitchFamily="34" charset="0"/>
                <a:cs typeface="Verdana" panose="020B0604030504040204" pitchFamily="34" charset="0"/>
              </a:rPr>
              <a:t>is televised by NASA and FIRST </a:t>
            </a:r>
            <a:r>
              <a:rPr lang="en-US" sz="1200" dirty="0" smtClean="0">
                <a:latin typeface="Verdana" panose="020B0604030504040204" pitchFamily="34" charset="0"/>
                <a:ea typeface="Verdana" panose="020B0604030504040204" pitchFamily="34" charset="0"/>
                <a:cs typeface="Verdana" panose="020B0604030504040204" pitchFamily="34" charset="0"/>
              </a:rPr>
              <a:t>and broadcast all </a:t>
            </a:r>
            <a:r>
              <a:rPr lang="en-US" sz="1200" dirty="0" smtClean="0">
                <a:latin typeface="Verdana" panose="020B0604030504040204" pitchFamily="34" charset="0"/>
                <a:ea typeface="Verdana" panose="020B0604030504040204" pitchFamily="34" charset="0"/>
                <a:cs typeface="Verdana" panose="020B0604030504040204" pitchFamily="34" charset="0"/>
              </a:rPr>
              <a:t>over the world! After kickoff, </a:t>
            </a:r>
            <a:r>
              <a:rPr lang="en-US" sz="1200" dirty="0" smtClean="0">
                <a:latin typeface="Verdana" panose="020B0604030504040204" pitchFamily="34" charset="0"/>
                <a:ea typeface="Verdana" panose="020B0604030504040204" pitchFamily="34" charset="0"/>
                <a:cs typeface="Verdana" panose="020B0604030504040204" pitchFamily="34" charset="0"/>
              </a:rPr>
              <a:t>each </a:t>
            </a:r>
            <a:r>
              <a:rPr lang="en-US" sz="1200" dirty="0" smtClean="0">
                <a:latin typeface="Verdana" panose="020B0604030504040204" pitchFamily="34" charset="0"/>
                <a:ea typeface="Verdana" panose="020B0604030504040204" pitchFamily="34" charset="0"/>
                <a:cs typeface="Verdana" panose="020B0604030504040204" pitchFamily="34" charset="0"/>
              </a:rPr>
              <a:t>team has 6 weeks to design, </a:t>
            </a:r>
            <a:r>
              <a:rPr lang="en-US" sz="1200" dirty="0" smtClean="0">
                <a:latin typeface="Verdana" panose="020B0604030504040204" pitchFamily="34" charset="0"/>
                <a:ea typeface="Verdana" panose="020B0604030504040204" pitchFamily="34" charset="0"/>
                <a:cs typeface="Verdana" panose="020B0604030504040204" pitchFamily="34" charset="0"/>
              </a:rPr>
              <a:t>build, program and test a </a:t>
            </a:r>
            <a:r>
              <a:rPr lang="en-US" sz="1200" dirty="0" smtClean="0">
                <a:latin typeface="Verdana" panose="020B0604030504040204" pitchFamily="34" charset="0"/>
                <a:ea typeface="Verdana" panose="020B0604030504040204" pitchFamily="34" charset="0"/>
                <a:cs typeface="Verdana" panose="020B0604030504040204" pitchFamily="34" charset="0"/>
              </a:rPr>
              <a:t>robot that fits in the given constraints of the game. After the six weeks have elapsed, the robot must be sealed for competition</a:t>
            </a:r>
            <a:r>
              <a:rPr lang="en-US" sz="1200" dirty="0" smtClean="0">
                <a:latin typeface="Verdana" panose="020B0604030504040204" pitchFamily="34" charset="0"/>
                <a:ea typeface="Verdana" panose="020B0604030504040204" pitchFamily="34" charset="0"/>
                <a:cs typeface="Verdana" panose="020B0604030504040204" pitchFamily="34" charset="0"/>
              </a:rPr>
              <a:t>.</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Regional competitions are held in major cities such as Minneapolis, Chicago, and Kansas City. These typically consist of 50-70 teams from anywhere in the world. Competitions occur over a period of 3 days including practice matches, qualification matches, elimination rounds and finals. It’s not </a:t>
            </a:r>
            <a:r>
              <a:rPr lang="en-US" sz="1200" dirty="0">
                <a:latin typeface="Verdana" panose="020B0604030504040204" pitchFamily="34" charset="0"/>
                <a:ea typeface="Verdana" panose="020B0604030504040204" pitchFamily="34" charset="0"/>
                <a:cs typeface="Verdana" panose="020B0604030504040204" pitchFamily="34" charset="0"/>
              </a:rPr>
              <a:t>all about winning the </a:t>
            </a:r>
            <a:r>
              <a:rPr lang="en-US" sz="1200" dirty="0" smtClean="0">
                <a:latin typeface="Verdana" panose="020B0604030504040204" pitchFamily="34" charset="0"/>
                <a:ea typeface="Verdana" panose="020B0604030504040204" pitchFamily="34" charset="0"/>
                <a:cs typeface="Verdana" panose="020B0604030504040204" pitchFamily="34" charset="0"/>
              </a:rPr>
              <a:t>game, however. </a:t>
            </a:r>
            <a:r>
              <a:rPr lang="en-US" sz="1200" dirty="0">
                <a:latin typeface="Verdana" panose="020B0604030504040204" pitchFamily="34" charset="0"/>
                <a:ea typeface="Verdana" panose="020B0604030504040204" pitchFamily="34" charset="0"/>
                <a:cs typeface="Verdana" panose="020B0604030504040204" pitchFamily="34" charset="0"/>
              </a:rPr>
              <a:t>Teams are judged for areas including team spirit, community outreach, marketing, </a:t>
            </a:r>
            <a:r>
              <a:rPr lang="en-US" sz="1200" dirty="0" smtClean="0">
                <a:latin typeface="Verdana" panose="020B0604030504040204" pitchFamily="34" charset="0"/>
                <a:ea typeface="Verdana" panose="020B0604030504040204" pitchFamily="34" charset="0"/>
                <a:cs typeface="Verdana" panose="020B0604030504040204" pitchFamily="34" charset="0"/>
              </a:rPr>
              <a:t>robot design</a:t>
            </a:r>
            <a:r>
              <a:rPr lang="en-US" sz="1200" dirty="0">
                <a:latin typeface="Verdana" panose="020B0604030504040204" pitchFamily="34" charset="0"/>
                <a:ea typeface="Verdana" panose="020B0604030504040204" pitchFamily="34" charset="0"/>
                <a:cs typeface="Verdana" panose="020B0604030504040204" pitchFamily="34" charset="0"/>
              </a:rPr>
              <a:t>, pit safety and appearance and above </a:t>
            </a:r>
            <a:r>
              <a:rPr lang="en-US" sz="1200" dirty="0" smtClean="0">
                <a:latin typeface="Verdana" panose="020B0604030504040204" pitchFamily="34" charset="0"/>
                <a:ea typeface="Verdana" panose="020B0604030504040204" pitchFamily="34" charset="0"/>
                <a:cs typeface="Verdana" panose="020B0604030504040204" pitchFamily="34" charset="0"/>
              </a:rPr>
              <a:t>all “</a:t>
            </a:r>
            <a:r>
              <a:rPr lang="en-US" sz="1200" dirty="0">
                <a:latin typeface="Verdana" panose="020B0604030504040204" pitchFamily="34" charset="0"/>
                <a:ea typeface="Verdana" panose="020B0604030504040204" pitchFamily="34" charset="0"/>
                <a:cs typeface="Verdana" panose="020B0604030504040204" pitchFamily="34" charset="0"/>
              </a:rPr>
              <a:t>GRACIOUS </a:t>
            </a:r>
            <a:r>
              <a:rPr lang="en-US" sz="1200" dirty="0" smtClean="0">
                <a:latin typeface="Verdana" panose="020B0604030504040204" pitchFamily="34" charset="0"/>
                <a:ea typeface="Verdana" panose="020B0604030504040204" pitchFamily="34" charset="0"/>
                <a:cs typeface="Verdana" panose="020B0604030504040204" pitchFamily="34" charset="0"/>
              </a:rPr>
              <a:t>PROFESIONALISM</a:t>
            </a:r>
            <a:r>
              <a:rPr lang="en-US" sz="1200" dirty="0" smtClean="0">
                <a:latin typeface="Verdana" panose="020B0604030504040204" pitchFamily="34" charset="0"/>
                <a:ea typeface="Verdana" panose="020B0604030504040204" pitchFamily="34" charset="0"/>
                <a:cs typeface="Verdana" panose="020B0604030504040204" pitchFamily="34" charset="0"/>
              </a:rPr>
              <a:t>.”</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In our 2014 season, Aerial Assist, Team Neutrino won the Engineering Inspiration award, which then allowed the team to advance to the global championship held in St. Louis, Missouri. This was a great reward for all the hard work the team put into the season.</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3" t="8035" r="-1"/>
          <a:stretch/>
        </p:blipFill>
        <p:spPr bwMode="auto">
          <a:xfrm>
            <a:off x="185351" y="1991496"/>
            <a:ext cx="3472249" cy="284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420"/>
          <a:stretch/>
        </p:blipFill>
        <p:spPr bwMode="auto">
          <a:xfrm>
            <a:off x="185351" y="4839909"/>
            <a:ext cx="3472249" cy="239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539" r="6584" b="7495"/>
          <a:stretch/>
        </p:blipFill>
        <p:spPr bwMode="auto">
          <a:xfrm>
            <a:off x="185351" y="7239461"/>
            <a:ext cx="3472249" cy="174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85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5" t="8090" r="3468" b="7325"/>
          <a:stretch/>
        </p:blipFill>
        <p:spPr bwMode="auto">
          <a:xfrm>
            <a:off x="2431358" y="6236043"/>
            <a:ext cx="4301014" cy="275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5931242" y="8178114"/>
            <a:ext cx="801130" cy="8409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0" y="1904999"/>
            <a:ext cx="6858000" cy="533401"/>
          </a:xfrm>
          <a:prstGeom prst="rect">
            <a:avLst/>
          </a:prstGeom>
          <a:solidFill>
            <a:srgbClr val="FF6600"/>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mtClean="0">
                <a:latin typeface="Impact" panose="020B0806030902050204" pitchFamily="34" charset="0"/>
              </a:rPr>
              <a:t>Team Neutrino #3928</a:t>
            </a:r>
            <a:endParaRPr lang="en-US" dirty="0">
              <a:latin typeface="Impact" panose="020B0806030902050204" pitchFamily="34" charset="0"/>
            </a:endParaRPr>
          </a:p>
        </p:txBody>
      </p:sp>
      <p:sp>
        <p:nvSpPr>
          <p:cNvPr id="5" name="Title 1"/>
          <p:cNvSpPr txBox="1">
            <a:spLocks/>
          </p:cNvSpPr>
          <p:nvPr/>
        </p:nvSpPr>
        <p:spPr>
          <a:xfrm>
            <a:off x="0" y="1"/>
            <a:ext cx="6858000" cy="1828800"/>
          </a:xfrm>
          <a:prstGeom prst="rect">
            <a:avLst/>
          </a:prstGeom>
          <a:solidFill>
            <a:schemeClr val="bg1">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b="1" dirty="0">
              <a:solidFill>
                <a:schemeClr val="bg1"/>
              </a:solidFill>
            </a:endParaRPr>
          </a:p>
        </p:txBody>
      </p:sp>
      <p:sp>
        <p:nvSpPr>
          <p:cNvPr id="7" name="Rectangle 6"/>
          <p:cNvSpPr/>
          <p:nvPr/>
        </p:nvSpPr>
        <p:spPr>
          <a:xfrm>
            <a:off x="86499" y="2518718"/>
            <a:ext cx="2286000" cy="5816977"/>
          </a:xfrm>
          <a:prstGeom prst="rect">
            <a:avLst/>
          </a:prstGeom>
        </p:spPr>
        <p:txBody>
          <a:bodyPr wrap="square">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Team Neutrino faces the exciting challenge of building a robot to compete in FIRST Robotics Competition </a:t>
            </a:r>
            <a:r>
              <a:rPr lang="en-US" sz="1200" dirty="0" smtClean="0">
                <a:latin typeface="Verdana" panose="020B0604030504040204" pitchFamily="34" charset="0"/>
                <a:ea typeface="Verdana" panose="020B0604030504040204" pitchFamily="34" charset="0"/>
                <a:cs typeface="Verdana" panose="020B0604030504040204" pitchFamily="34" charset="0"/>
              </a:rPr>
              <a:t>events (FRC). </a:t>
            </a:r>
            <a:r>
              <a:rPr lang="en-US" sz="1200" dirty="0">
                <a:latin typeface="Verdana" panose="020B0604030504040204" pitchFamily="34" charset="0"/>
                <a:ea typeface="Verdana" panose="020B0604030504040204" pitchFamily="34" charset="0"/>
                <a:cs typeface="Verdana" panose="020B0604030504040204" pitchFamily="34" charset="0"/>
              </a:rPr>
              <a:t>The </a:t>
            </a:r>
            <a:r>
              <a:rPr lang="en-US" sz="1200" dirty="0" smtClean="0">
                <a:latin typeface="Verdana" panose="020B0604030504040204" pitchFamily="34" charset="0"/>
                <a:ea typeface="Verdana" panose="020B0604030504040204" pitchFamily="34" charset="0"/>
                <a:cs typeface="Verdana" panose="020B0604030504040204" pitchFamily="34" charset="0"/>
              </a:rPr>
              <a:t>team was founded in 2012 and </a:t>
            </a:r>
            <a:r>
              <a:rPr lang="en-US" sz="1200" dirty="0">
                <a:latin typeface="Verdana" panose="020B0604030504040204" pitchFamily="34" charset="0"/>
                <a:ea typeface="Verdana" panose="020B0604030504040204" pitchFamily="34" charset="0"/>
                <a:cs typeface="Verdana" panose="020B0604030504040204" pitchFamily="34" charset="0"/>
              </a:rPr>
              <a:t>is </a:t>
            </a:r>
            <a:r>
              <a:rPr lang="en-US" sz="1200" dirty="0" smtClean="0">
                <a:latin typeface="Verdana" panose="020B0604030504040204" pitchFamily="34" charset="0"/>
                <a:ea typeface="Verdana" panose="020B0604030504040204" pitchFamily="34" charset="0"/>
                <a:cs typeface="Verdana" panose="020B0604030504040204" pitchFamily="34" charset="0"/>
              </a:rPr>
              <a:t>currently a Story County 4-H </a:t>
            </a:r>
            <a:r>
              <a:rPr lang="en-US" sz="1200" dirty="0" smtClean="0">
                <a:latin typeface="Verdana" panose="020B0604030504040204" pitchFamily="34" charset="0"/>
                <a:ea typeface="Verdana" panose="020B0604030504040204" pitchFamily="34" charset="0"/>
                <a:cs typeface="Verdana" panose="020B0604030504040204" pitchFamily="34" charset="0"/>
              </a:rPr>
              <a:t>specialty club </a:t>
            </a:r>
            <a:r>
              <a:rPr lang="en-US" sz="1200" dirty="0" smtClean="0">
                <a:latin typeface="Verdana" panose="020B0604030504040204" pitchFamily="34" charset="0"/>
                <a:ea typeface="Verdana" panose="020B0604030504040204" pitchFamily="34" charset="0"/>
                <a:cs typeface="Verdana" panose="020B0604030504040204" pitchFamily="34" charset="0"/>
              </a:rPr>
              <a:t>composed </a:t>
            </a:r>
            <a:r>
              <a:rPr lang="en-US" sz="1200" dirty="0">
                <a:latin typeface="Verdana" panose="020B0604030504040204" pitchFamily="34" charset="0"/>
                <a:ea typeface="Verdana" panose="020B0604030504040204" pitchFamily="34" charset="0"/>
                <a:cs typeface="Verdana" panose="020B0604030504040204" pitchFamily="34" charset="0"/>
              </a:rPr>
              <a:t>of high school students from the </a:t>
            </a:r>
            <a:r>
              <a:rPr lang="en-US" sz="1200" dirty="0" smtClean="0">
                <a:latin typeface="Verdana" panose="020B0604030504040204" pitchFamily="34" charset="0"/>
                <a:ea typeface="Verdana" panose="020B0604030504040204" pitchFamily="34" charset="0"/>
                <a:cs typeface="Verdana" panose="020B0604030504040204" pitchFamily="34" charset="0"/>
              </a:rPr>
              <a:t>Ames</a:t>
            </a:r>
            <a:r>
              <a:rPr lang="en-US" sz="1200" dirty="0" smtClean="0">
                <a:latin typeface="Verdana" panose="020B0604030504040204" pitchFamily="34" charset="0"/>
                <a:ea typeface="Verdana" panose="020B0604030504040204" pitchFamily="34" charset="0"/>
                <a:cs typeface="Verdana" panose="020B0604030504040204" pitchFamily="34" charset="0"/>
              </a:rPr>
              <a:t>, Ballard</a:t>
            </a:r>
            <a:r>
              <a:rPr lang="en-US" sz="1200" dirty="0">
                <a:latin typeface="Verdana" panose="020B0604030504040204" pitchFamily="34" charset="0"/>
                <a:ea typeface="Verdana" panose="020B0604030504040204" pitchFamily="34" charset="0"/>
                <a:cs typeface="Verdana" panose="020B0604030504040204" pitchFamily="34" charset="0"/>
              </a:rPr>
              <a:t>, and Nevada </a:t>
            </a:r>
            <a:r>
              <a:rPr lang="en-US" sz="1200" dirty="0" smtClean="0">
                <a:latin typeface="Verdana" panose="020B0604030504040204" pitchFamily="34" charset="0"/>
                <a:ea typeface="Verdana" panose="020B0604030504040204" pitchFamily="34" charset="0"/>
                <a:cs typeface="Verdana" panose="020B0604030504040204" pitchFamily="34" charset="0"/>
              </a:rPr>
              <a:t>area. Students </a:t>
            </a:r>
            <a:r>
              <a:rPr lang="en-US" sz="1200" dirty="0">
                <a:latin typeface="Verdana" panose="020B0604030504040204" pitchFamily="34" charset="0"/>
                <a:ea typeface="Verdana" panose="020B0604030504040204" pitchFamily="34" charset="0"/>
                <a:cs typeface="Verdana" panose="020B0604030504040204" pitchFamily="34" charset="0"/>
              </a:rPr>
              <a:t>work </a:t>
            </a:r>
            <a:r>
              <a:rPr lang="en-US" sz="1200" dirty="0" smtClean="0">
                <a:latin typeface="Verdana" panose="020B0604030504040204" pitchFamily="34" charset="0"/>
                <a:ea typeface="Verdana" panose="020B0604030504040204" pitchFamily="34" charset="0"/>
                <a:cs typeface="Verdana" panose="020B0604030504040204" pitchFamily="34" charset="0"/>
              </a:rPr>
              <a:t>along-side college and professional mentors to </a:t>
            </a:r>
            <a:r>
              <a:rPr lang="en-US" sz="1200" dirty="0">
                <a:latin typeface="Verdana" panose="020B0604030504040204" pitchFamily="34" charset="0"/>
                <a:ea typeface="Verdana" panose="020B0604030504040204" pitchFamily="34" charset="0"/>
                <a:cs typeface="Verdana" panose="020B0604030504040204" pitchFamily="34" charset="0"/>
              </a:rPr>
              <a:t>solve problems and learn about the field of engineering. Students </a:t>
            </a:r>
            <a:r>
              <a:rPr lang="en-US" sz="1200" dirty="0" smtClean="0">
                <a:latin typeface="Verdana" panose="020B0604030504040204" pitchFamily="34" charset="0"/>
                <a:ea typeface="Verdana" panose="020B0604030504040204" pitchFamily="34" charset="0"/>
                <a:cs typeface="Verdana" panose="020B0604030504040204" pitchFamily="34" charset="0"/>
              </a:rPr>
              <a:t>are responsible </a:t>
            </a:r>
            <a:r>
              <a:rPr lang="en-US" sz="1200" dirty="0">
                <a:latin typeface="Verdana" panose="020B0604030504040204" pitchFamily="34" charset="0"/>
                <a:ea typeface="Verdana" panose="020B0604030504040204" pitchFamily="34" charset="0"/>
                <a:cs typeface="Verdana" panose="020B0604030504040204" pitchFamily="34" charset="0"/>
              </a:rPr>
              <a:t>for </a:t>
            </a:r>
            <a:r>
              <a:rPr lang="en-US" sz="1200" dirty="0" smtClean="0">
                <a:latin typeface="Verdana" panose="020B0604030504040204" pitchFamily="34" charset="0"/>
                <a:ea typeface="Verdana" panose="020B0604030504040204" pitchFamily="34" charset="0"/>
                <a:cs typeface="Verdana" panose="020B0604030504040204" pitchFamily="34" charset="0"/>
              </a:rPr>
              <a:t>building the robot, marketing </a:t>
            </a:r>
            <a:r>
              <a:rPr lang="en-US" sz="1200" dirty="0">
                <a:latin typeface="Verdana" panose="020B0604030504040204" pitchFamily="34" charset="0"/>
                <a:ea typeface="Verdana" panose="020B0604030504040204" pitchFamily="34" charset="0"/>
                <a:cs typeface="Verdana" panose="020B0604030504040204" pitchFamily="34" charset="0"/>
              </a:rPr>
              <a:t>the team, creating a positive team image, designing a website, </a:t>
            </a:r>
            <a:r>
              <a:rPr lang="en-US" sz="1200" dirty="0" smtClean="0">
                <a:latin typeface="Verdana" panose="020B0604030504040204" pitchFamily="34" charset="0"/>
                <a:ea typeface="Verdana" panose="020B0604030504040204" pitchFamily="34" charset="0"/>
                <a:cs typeface="Verdana" panose="020B0604030504040204" pitchFamily="34" charset="0"/>
              </a:rPr>
              <a:t>and fundraising</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Members of Team Neutrino also </a:t>
            </a:r>
            <a:r>
              <a:rPr lang="en-US" sz="1200" dirty="0" smtClean="0">
                <a:latin typeface="Verdana" panose="020B0604030504040204" pitchFamily="34" charset="0"/>
                <a:ea typeface="Verdana" panose="020B0604030504040204" pitchFamily="34" charset="0"/>
                <a:cs typeface="Verdana" panose="020B0604030504040204" pitchFamily="34" charset="0"/>
              </a:rPr>
              <a:t>volunteer </a:t>
            </a:r>
            <a:r>
              <a:rPr lang="en-US" sz="1200" dirty="0">
                <a:latin typeface="Verdana" panose="020B0604030504040204" pitchFamily="34" charset="0"/>
                <a:ea typeface="Verdana" panose="020B0604030504040204" pitchFamily="34" charset="0"/>
                <a:cs typeface="Verdana" panose="020B0604030504040204" pitchFamily="34" charset="0"/>
              </a:rPr>
              <a:t>their time to community events such as mentoring children </a:t>
            </a:r>
            <a:r>
              <a:rPr lang="en-US" sz="1200" dirty="0" smtClean="0">
                <a:latin typeface="Verdana" panose="020B0604030504040204" pitchFamily="34" charset="0"/>
                <a:ea typeface="Verdana" panose="020B0604030504040204" pitchFamily="34" charset="0"/>
                <a:cs typeface="Verdana" panose="020B0604030504040204" pitchFamily="34" charset="0"/>
              </a:rPr>
              <a:t>through summer </a:t>
            </a:r>
            <a:r>
              <a:rPr lang="en-US" sz="1200" dirty="0">
                <a:latin typeface="Verdana" panose="020B0604030504040204" pitchFamily="34" charset="0"/>
                <a:ea typeface="Verdana" panose="020B0604030504040204" pitchFamily="34" charset="0"/>
                <a:cs typeface="Verdana" panose="020B0604030504040204" pitchFamily="34" charset="0"/>
              </a:rPr>
              <a:t>camps, providing </a:t>
            </a:r>
            <a:r>
              <a:rPr lang="en-US" sz="1200" dirty="0" smtClean="0">
                <a:latin typeface="Verdana" panose="020B0604030504040204" pitchFamily="34" charset="0"/>
                <a:ea typeface="Verdana" panose="020B0604030504040204" pitchFamily="34" charset="0"/>
                <a:cs typeface="Verdana" panose="020B0604030504040204" pitchFamily="34" charset="0"/>
              </a:rPr>
              <a:t>robot demonstrations </a:t>
            </a:r>
            <a:r>
              <a:rPr lang="en-US" sz="1200" dirty="0">
                <a:latin typeface="Verdana" panose="020B0604030504040204" pitchFamily="34" charset="0"/>
                <a:ea typeface="Verdana" panose="020B0604030504040204" pitchFamily="34" charset="0"/>
                <a:cs typeface="Verdana" panose="020B0604030504040204" pitchFamily="34" charset="0"/>
              </a:rPr>
              <a:t>and doing community service projects</a:t>
            </a:r>
            <a:r>
              <a:rPr lang="en-US" sz="1200" dirty="0" smtClean="0">
                <a:latin typeface="Verdana" panose="020B0604030504040204" pitchFamily="34" charset="0"/>
                <a:ea typeface="Verdana" panose="020B0604030504040204" pitchFamily="34" charset="0"/>
                <a:cs typeface="Verdana" panose="020B0604030504040204" pitchFamily="34" charset="0"/>
              </a:rPr>
              <a:t>.</a:t>
            </a:r>
            <a:endParaRPr lang="en-US" sz="1200" dirty="0" smtClean="0">
              <a:effectLst/>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61957" y1="78594" x2="26087" y2="44688"/>
                        <a14:foregroundMark x1="62422" y1="59844" x2="48913" y2="38750"/>
                        <a14:foregroundMark x1="33540" y1="58750" x2="40062" y2="40313"/>
                      </a14:backgroundRemoval>
                    </a14:imgEffect>
                    <a14:imgEffect>
                      <a14:sharpenSoften amount="50000"/>
                    </a14:imgEffect>
                  </a14:imgLayer>
                </a14:imgProps>
              </a:ext>
              <a:ext uri="{28A0092B-C50C-407E-A947-70E740481C1C}">
                <a14:useLocalDpi xmlns:a14="http://schemas.microsoft.com/office/drawing/2010/main" val="0"/>
              </a:ext>
            </a:extLst>
          </a:blip>
          <a:srcRect l="18830" t="17632" r="14874" b="21381"/>
          <a:stretch/>
        </p:blipFill>
        <p:spPr bwMode="auto">
          <a:xfrm>
            <a:off x="6017741" y="8266015"/>
            <a:ext cx="672751" cy="68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5896" y="3542271"/>
            <a:ext cx="2576475" cy="261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1358" y="4131340"/>
            <a:ext cx="1627271" cy="202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9903" b="7126"/>
          <a:stretch/>
        </p:blipFill>
        <p:spPr bwMode="auto">
          <a:xfrm>
            <a:off x="2431358" y="2518719"/>
            <a:ext cx="1627271" cy="151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416" b="30528"/>
          <a:stretch/>
        </p:blipFill>
        <p:spPr bwMode="auto">
          <a:xfrm>
            <a:off x="4160706" y="2518720"/>
            <a:ext cx="792294" cy="95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0959"/>
          <a:stretch/>
        </p:blipFill>
        <p:spPr bwMode="auto">
          <a:xfrm>
            <a:off x="5039239" y="2518718"/>
            <a:ext cx="1693133" cy="958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054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632</Words>
  <Application>Microsoft Office PowerPoint</Application>
  <PresentationFormat>On-screen Show (4:3)</PresentationFormat>
  <Paragraphs>50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ECpE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Draus, Kelsey L</dc:creator>
  <cp:lastModifiedBy>Dagney</cp:lastModifiedBy>
  <cp:revision>16</cp:revision>
  <dcterms:created xsi:type="dcterms:W3CDTF">2013-07-31T00:40:13Z</dcterms:created>
  <dcterms:modified xsi:type="dcterms:W3CDTF">2014-07-23T12:33:00Z</dcterms:modified>
</cp:coreProperties>
</file>